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26"/>
  </p:notesMasterIdLst>
  <p:sldIdLst>
    <p:sldId id="256" r:id="rId2"/>
    <p:sldId id="257" r:id="rId3"/>
    <p:sldId id="277" r:id="rId4"/>
    <p:sldId id="259" r:id="rId5"/>
    <p:sldId id="290" r:id="rId6"/>
    <p:sldId id="260" r:id="rId7"/>
    <p:sldId id="295" r:id="rId8"/>
    <p:sldId id="296" r:id="rId9"/>
    <p:sldId id="299" r:id="rId10"/>
    <p:sldId id="300" r:id="rId11"/>
    <p:sldId id="301" r:id="rId12"/>
    <p:sldId id="261" r:id="rId13"/>
    <p:sldId id="278" r:id="rId14"/>
    <p:sldId id="302" r:id="rId15"/>
    <p:sldId id="279" r:id="rId16"/>
    <p:sldId id="280" r:id="rId17"/>
    <p:sldId id="303" r:id="rId18"/>
    <p:sldId id="276" r:id="rId19"/>
    <p:sldId id="272" r:id="rId20"/>
    <p:sldId id="281" r:id="rId21"/>
    <p:sldId id="293" r:id="rId22"/>
    <p:sldId id="294" r:id="rId23"/>
    <p:sldId id="304" r:id="rId24"/>
    <p:sldId id="305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napToGrid="0" snapToObjects="1">
      <p:cViewPr>
        <p:scale>
          <a:sx n="59" d="100"/>
          <a:sy n="59" d="100"/>
        </p:scale>
        <p:origin x="-81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2F524-B366-4980-AB62-A072A1A8B2F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2A7F2495-1787-47DA-952D-72BF45F8E28F}">
      <dgm:prSet/>
      <dgm:spPr/>
      <dgm:t>
        <a:bodyPr/>
        <a:lstStyle/>
        <a:p>
          <a:pPr algn="l"/>
          <a:r>
            <a:rPr lang="es-SV" dirty="0" smtClean="0"/>
            <a:t>Organización</a:t>
          </a:r>
        </a:p>
        <a:p>
          <a:pPr algn="l"/>
          <a:r>
            <a:rPr lang="es-SV" dirty="0" smtClean="0"/>
            <a:t>de  actividades  que impulsen el turismo en el municipio</a:t>
          </a:r>
          <a:endParaRPr lang="es-SV" dirty="0"/>
        </a:p>
      </dgm:t>
    </dgm:pt>
    <dgm:pt modelId="{9DC5871A-BB7E-4D0A-90B4-F5C0D0F68F32}" type="parTrans" cxnId="{A6A8EFF7-E6CE-4335-97E9-18A89670BEB7}">
      <dgm:prSet/>
      <dgm:spPr/>
      <dgm:t>
        <a:bodyPr/>
        <a:lstStyle/>
        <a:p>
          <a:endParaRPr lang="es-SV"/>
        </a:p>
      </dgm:t>
    </dgm:pt>
    <dgm:pt modelId="{AF40E079-6F19-4149-8B7D-E46A62C99C7B}" type="sibTrans" cxnId="{A6A8EFF7-E6CE-4335-97E9-18A89670BEB7}">
      <dgm:prSet/>
      <dgm:spPr/>
      <dgm:t>
        <a:bodyPr/>
        <a:lstStyle/>
        <a:p>
          <a:endParaRPr lang="es-SV"/>
        </a:p>
      </dgm:t>
    </dgm:pt>
    <dgm:pt modelId="{F2B7E8BB-11D5-412E-B4C6-2BA951BB9B75}" type="pres">
      <dgm:prSet presAssocID="{D512F524-B366-4980-AB62-A072A1A8B2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DDEE0047-28A0-4ED1-AF19-61C47BC74F27}" type="pres">
      <dgm:prSet presAssocID="{D512F524-B366-4980-AB62-A072A1A8B2F1}" presName="tSp" presStyleCnt="0"/>
      <dgm:spPr/>
    </dgm:pt>
    <dgm:pt modelId="{AC18F9CE-8416-488B-AAB4-20F1AA987461}" type="pres">
      <dgm:prSet presAssocID="{D512F524-B366-4980-AB62-A072A1A8B2F1}" presName="bSp" presStyleCnt="0"/>
      <dgm:spPr/>
    </dgm:pt>
    <dgm:pt modelId="{347C6429-DDB7-46B3-9768-B88887DE5A33}" type="pres">
      <dgm:prSet presAssocID="{D512F524-B366-4980-AB62-A072A1A8B2F1}" presName="process" presStyleCnt="0"/>
      <dgm:spPr/>
    </dgm:pt>
    <dgm:pt modelId="{D7D742F2-186E-441B-8511-B96DD5F94680}" type="pres">
      <dgm:prSet presAssocID="{2A7F2495-1787-47DA-952D-72BF45F8E28F}" presName="composite1" presStyleCnt="0"/>
      <dgm:spPr/>
    </dgm:pt>
    <dgm:pt modelId="{B82416BC-E600-4A93-B6EA-90EA3B0CD349}" type="pres">
      <dgm:prSet presAssocID="{2A7F2495-1787-47DA-952D-72BF45F8E28F}" presName="dummyNode1" presStyleLbl="node1" presStyleIdx="0" presStyleCnt="1"/>
      <dgm:spPr/>
    </dgm:pt>
    <dgm:pt modelId="{554F2C8A-D72B-42F8-AEFE-76CB5581ECAE}" type="pres">
      <dgm:prSet presAssocID="{2A7F2495-1787-47DA-952D-72BF45F8E28F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10543FB-1CC9-47AA-93B4-334B7CBE64D2}" type="pres">
      <dgm:prSet presAssocID="{2A7F2495-1787-47DA-952D-72BF45F8E28F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DF22190-DF71-4BE8-AF48-86F3EEDE9E58}" type="pres">
      <dgm:prSet presAssocID="{2A7F2495-1787-47DA-952D-72BF45F8E28F}" presName="parentNode1" presStyleLbl="node1" presStyleIdx="0" presStyleCnt="1" custScaleX="296412" custScaleY="362027" custLinFactNeighborX="16087" custLinFactNeighborY="-66833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72A9145-712B-497F-931B-3048A7145EE5}" type="pres">
      <dgm:prSet presAssocID="{2A7F2495-1787-47DA-952D-72BF45F8E28F}" presName="connSite1" presStyleCnt="0"/>
      <dgm:spPr/>
    </dgm:pt>
  </dgm:ptLst>
  <dgm:cxnLst>
    <dgm:cxn modelId="{590AE905-7FDE-45BF-ACC2-83CDAA9311DA}" type="presOf" srcId="{D512F524-B366-4980-AB62-A072A1A8B2F1}" destId="{F2B7E8BB-11D5-412E-B4C6-2BA951BB9B75}" srcOrd="0" destOrd="0" presId="urn:microsoft.com/office/officeart/2005/8/layout/hProcess4"/>
    <dgm:cxn modelId="{C35AAB3F-A97F-40EF-B439-F5D89617EB9B}" type="presOf" srcId="{2A7F2495-1787-47DA-952D-72BF45F8E28F}" destId="{5DF22190-DF71-4BE8-AF48-86F3EEDE9E58}" srcOrd="0" destOrd="0" presId="urn:microsoft.com/office/officeart/2005/8/layout/hProcess4"/>
    <dgm:cxn modelId="{A6A8EFF7-E6CE-4335-97E9-18A89670BEB7}" srcId="{D512F524-B366-4980-AB62-A072A1A8B2F1}" destId="{2A7F2495-1787-47DA-952D-72BF45F8E28F}" srcOrd="0" destOrd="0" parTransId="{9DC5871A-BB7E-4D0A-90B4-F5C0D0F68F32}" sibTransId="{AF40E079-6F19-4149-8B7D-E46A62C99C7B}"/>
    <dgm:cxn modelId="{DEDA3875-3EDF-4B41-9CF3-B1A6DCF9440D}" type="presParOf" srcId="{F2B7E8BB-11D5-412E-B4C6-2BA951BB9B75}" destId="{DDEE0047-28A0-4ED1-AF19-61C47BC74F27}" srcOrd="0" destOrd="0" presId="urn:microsoft.com/office/officeart/2005/8/layout/hProcess4"/>
    <dgm:cxn modelId="{31E25FC3-28FF-4DE4-93B2-502CDDF54809}" type="presParOf" srcId="{F2B7E8BB-11D5-412E-B4C6-2BA951BB9B75}" destId="{AC18F9CE-8416-488B-AAB4-20F1AA987461}" srcOrd="1" destOrd="0" presId="urn:microsoft.com/office/officeart/2005/8/layout/hProcess4"/>
    <dgm:cxn modelId="{E9EF9FED-997E-4D75-B292-7C85412069D2}" type="presParOf" srcId="{F2B7E8BB-11D5-412E-B4C6-2BA951BB9B75}" destId="{347C6429-DDB7-46B3-9768-B88887DE5A33}" srcOrd="2" destOrd="0" presId="urn:microsoft.com/office/officeart/2005/8/layout/hProcess4"/>
    <dgm:cxn modelId="{D13E1353-8176-45E6-A019-8C8DEF64CAC6}" type="presParOf" srcId="{347C6429-DDB7-46B3-9768-B88887DE5A33}" destId="{D7D742F2-186E-441B-8511-B96DD5F94680}" srcOrd="0" destOrd="0" presId="urn:microsoft.com/office/officeart/2005/8/layout/hProcess4"/>
    <dgm:cxn modelId="{D58EF392-70FC-4375-A047-A4BAB899932E}" type="presParOf" srcId="{D7D742F2-186E-441B-8511-B96DD5F94680}" destId="{B82416BC-E600-4A93-B6EA-90EA3B0CD349}" srcOrd="0" destOrd="0" presId="urn:microsoft.com/office/officeart/2005/8/layout/hProcess4"/>
    <dgm:cxn modelId="{4A2F3598-CB14-459E-B74A-7EB81AB8D65C}" type="presParOf" srcId="{D7D742F2-186E-441B-8511-B96DD5F94680}" destId="{554F2C8A-D72B-42F8-AEFE-76CB5581ECAE}" srcOrd="1" destOrd="0" presId="urn:microsoft.com/office/officeart/2005/8/layout/hProcess4"/>
    <dgm:cxn modelId="{25AC8F07-F324-40DC-88B5-74B6517F4520}" type="presParOf" srcId="{D7D742F2-186E-441B-8511-B96DD5F94680}" destId="{C10543FB-1CC9-47AA-93B4-334B7CBE64D2}" srcOrd="2" destOrd="0" presId="urn:microsoft.com/office/officeart/2005/8/layout/hProcess4"/>
    <dgm:cxn modelId="{5906AD8E-A171-462F-8FEC-FC580632F2EE}" type="presParOf" srcId="{D7D742F2-186E-441B-8511-B96DD5F94680}" destId="{5DF22190-DF71-4BE8-AF48-86F3EEDE9E58}" srcOrd="3" destOrd="0" presId="urn:microsoft.com/office/officeart/2005/8/layout/hProcess4"/>
    <dgm:cxn modelId="{0CBA6958-3CB4-4E6D-BEF2-7FABAD4C5B05}" type="presParOf" srcId="{D7D742F2-186E-441B-8511-B96DD5F94680}" destId="{872A9145-712B-497F-931B-3048A7145E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F2C8A-D72B-42F8-AEFE-76CB5581ECAE}">
      <dsp:nvSpPr>
        <dsp:cNvPr id="0" name=""/>
        <dsp:cNvSpPr/>
      </dsp:nvSpPr>
      <dsp:spPr>
        <a:xfrm>
          <a:off x="2300890" y="510070"/>
          <a:ext cx="2580370" cy="2128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22190-DF71-4BE8-AF48-86F3EEDE9E58}">
      <dsp:nvSpPr>
        <dsp:cNvPr id="0" name=""/>
        <dsp:cNvSpPr/>
      </dsp:nvSpPr>
      <dsp:spPr>
        <a:xfrm>
          <a:off x="990773" y="377694"/>
          <a:ext cx="6798691" cy="330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5100" kern="1200" dirty="0" smtClean="0"/>
            <a:t>Organización</a:t>
          </a: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5100" kern="1200" dirty="0" smtClean="0"/>
            <a:t>de  actividades  que impulsen el turismo en el municipio</a:t>
          </a:r>
          <a:endParaRPr lang="es-SV" sz="5100" kern="1200" dirty="0"/>
        </a:p>
      </dsp:txBody>
      <dsp:txXfrm>
        <a:off x="990773" y="377694"/>
        <a:ext cx="6798691" cy="330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126C-9AA6-0E4D-AA57-09FBF3B49D55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B0C5-5EFE-C841-AAE9-09CF93004CB9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54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この分類でいいか？</a:t>
            </a:r>
            <a:r>
              <a:rPr lang="en-US" altLang="ja-JP" dirty="0" smtClean="0"/>
              <a:t>→</a:t>
            </a:r>
            <a:r>
              <a:rPr lang="es-ES_tradnl" altLang="ja-JP" dirty="0" smtClean="0"/>
              <a:t>Daniel</a:t>
            </a:r>
            <a:r>
              <a:rPr lang="ja-JP" altLang="en-US" dirty="0" smtClean="0"/>
              <a:t>の調査結果参照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B0C5-5EFE-C841-AAE9-09CF93004CB9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ドラフトにある計画を当てはめる？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B0C5-5EFE-C841-AAE9-09CF93004CB9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s-ES_tradnl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altLang="ja-JP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s-ES_tradnl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s-ES_tradnl" smtClean="0"/>
              <a:t>マスタ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s-ES_tradnl" smtClean="0"/>
              <a:t>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altLang="ja-JP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s-ES_tradnl" smtClean="0"/>
              <a:t>マスタ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s-ES_tradnl" smtClean="0"/>
              <a:t>マスタ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s-ES_tradnl" smtClean="0"/>
              <a:t>マスタ テキストの書式設定</a:t>
            </a:r>
          </a:p>
          <a:p>
            <a:pPr lvl="1"/>
            <a:r>
              <a:rPr lang="ja-JP" altLang="es-ES_tradnl" smtClean="0"/>
              <a:t>第 </a:t>
            </a:r>
            <a:r>
              <a:rPr lang="es-ES_tradnl" altLang="ja-JP" smtClean="0"/>
              <a:t>2 </a:t>
            </a:r>
            <a:r>
              <a:rPr lang="ja-JP" altLang="es-ES_tradnl" smtClean="0"/>
              <a:t>レベル</a:t>
            </a:r>
          </a:p>
          <a:p>
            <a:pPr lvl="2"/>
            <a:r>
              <a:rPr lang="ja-JP" altLang="es-ES_tradnl" smtClean="0"/>
              <a:t>第 </a:t>
            </a:r>
            <a:r>
              <a:rPr lang="es-ES_tradnl" altLang="ja-JP" smtClean="0"/>
              <a:t>3 </a:t>
            </a:r>
            <a:r>
              <a:rPr lang="ja-JP" altLang="es-ES_tradnl" smtClean="0"/>
              <a:t>レベル</a:t>
            </a:r>
          </a:p>
          <a:p>
            <a:pPr lvl="3"/>
            <a:r>
              <a:rPr lang="ja-JP" altLang="es-ES_tradnl" smtClean="0"/>
              <a:t>第 </a:t>
            </a:r>
            <a:r>
              <a:rPr lang="es-ES_tradnl" altLang="ja-JP" smtClean="0"/>
              <a:t>4 </a:t>
            </a:r>
            <a:r>
              <a:rPr lang="ja-JP" altLang="es-ES_tradnl" smtClean="0"/>
              <a:t>レベル</a:t>
            </a:r>
          </a:p>
          <a:p>
            <a:pPr lvl="4"/>
            <a:r>
              <a:rPr lang="ja-JP" altLang="es-ES_tradnl" smtClean="0"/>
              <a:t>第 </a:t>
            </a:r>
            <a:r>
              <a:rPr lang="es-ES_tradnl" altLang="ja-JP" smtClean="0"/>
              <a:t>5 </a:t>
            </a:r>
            <a:r>
              <a:rPr lang="ja-JP" altLang="es-ES_tradnl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CFA113-5EBF-CA4B-A087-AFE84433ECF0}" type="datetimeFigureOut">
              <a:rPr lang="ja-JP" altLang="en-US" smtClean="0"/>
              <a:pPr/>
              <a:t>2013/2/21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1A264AD-4E2F-304E-A941-7BAD3838DA53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2921" y="2037346"/>
            <a:ext cx="6498158" cy="1724867"/>
          </a:xfrm>
        </p:spPr>
        <p:txBody>
          <a:bodyPr>
            <a:noAutofit/>
          </a:bodyPr>
          <a:lstStyle/>
          <a:p>
            <a:r>
              <a:rPr lang="es-ES_tradnl" altLang="ja-JP" sz="4800" dirty="0" smtClean="0"/>
              <a:t>Concepto de Desarrollo Turístico Bolívar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2921" y="3552544"/>
            <a:ext cx="6498159" cy="916641"/>
          </a:xfrm>
        </p:spPr>
        <p:txBody>
          <a:bodyPr anchor="ctr">
            <a:normAutofit/>
          </a:bodyPr>
          <a:lstStyle/>
          <a:p>
            <a:r>
              <a:rPr lang="en-US" altLang="ja-JP" sz="3600" dirty="0" smtClean="0"/>
              <a:t> </a:t>
            </a:r>
            <a:endParaRPr lang="ja-JP" altLang="en-US" sz="3600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3836" y="3472703"/>
            <a:ext cx="1524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168" y="1743074"/>
            <a:ext cx="1524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003" y="3432978"/>
            <a:ext cx="4166651" cy="413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Concurso de Alfombras de semana santa</a:t>
            </a:r>
            <a:endParaRPr lang="es-SV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098" name="Picture 2" descr="C:\Users\Urquiza\Downloads\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505" y="1600200"/>
            <a:ext cx="4196933" cy="4961021"/>
          </a:xfrm>
          <a:prstGeom prst="rect">
            <a:avLst/>
          </a:prstGeom>
          <a:noFill/>
        </p:spPr>
      </p:pic>
      <p:pic>
        <p:nvPicPr>
          <p:cNvPr id="4099" name="Picture 3" descr="C:\Users\Urquiza\Downloads\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38" y="1600200"/>
            <a:ext cx="4433719" cy="496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Concurso de Alfombras de semana santa	</a:t>
            </a:r>
            <a:endParaRPr lang="es-SV" dirty="0"/>
          </a:p>
        </p:txBody>
      </p:sp>
      <p:pic>
        <p:nvPicPr>
          <p:cNvPr id="5122" name="Picture 2" descr="C:\Users\Urquiza\Downloads\A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589" y="1444532"/>
            <a:ext cx="4164850" cy="5116689"/>
          </a:xfrm>
          <a:prstGeom prst="rect">
            <a:avLst/>
          </a:prstGeom>
          <a:noFill/>
        </p:spPr>
      </p:pic>
      <p:pic>
        <p:nvPicPr>
          <p:cNvPr id="5123" name="Picture 3" descr="C:\Users\Urquiza\Downloads\A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9439" y="1444532"/>
            <a:ext cx="4562055" cy="511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Lista de Recursos Turísticos</a:t>
            </a:r>
            <a:endParaRPr lang="ja-JP" altLang="en-US" u="sng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94582"/>
              </p:ext>
            </p:extLst>
          </p:nvPr>
        </p:nvGraphicFramePr>
        <p:xfrm>
          <a:off x="549275" y="1600200"/>
          <a:ext cx="804227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Recursos Naturales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Recursos Culturales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Hecho por</a:t>
                      </a:r>
                      <a:r>
                        <a:rPr kumimoji="1" lang="es-ES_tradnl" altLang="ja-JP" baseline="0" dirty="0" smtClean="0"/>
                        <a:t> el hombre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ES_tradnl" altLang="ja-JP" dirty="0" smtClean="0"/>
                        <a:t>Gastronomía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0" indent="0" algn="ctr">
                        <a:buFont typeface="Arial" pitchFamily="34" charset="0"/>
                        <a:buChar char="•"/>
                      </a:pPr>
                      <a:r>
                        <a:rPr kumimoji="1" lang="es-SV" altLang="ja-JP" sz="2000" baseline="0" dirty="0" smtClean="0"/>
                        <a:t>Cerro la Torrecilla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2000" dirty="0" smtClean="0"/>
                        <a:t>Iglesia Católica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ES" sz="2000" dirty="0" smtClean="0"/>
                    </a:p>
                    <a:p>
                      <a:pPr marL="180000" indent="-277200">
                        <a:buFont typeface="Arial"/>
                        <a:buNone/>
                      </a:pPr>
                      <a:endParaRPr kumimoji="1" lang="es-ES_tradnl" altLang="ja-JP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180000" indent="-277200">
                        <a:buFont typeface="Arial"/>
                        <a:buChar char="•"/>
                      </a:pPr>
                      <a:endParaRPr kumimoji="1" lang="es-ES_tradnl" altLang="ja-JP" sz="2000" dirty="0" smtClean="0"/>
                    </a:p>
                    <a:p>
                      <a:pPr marL="180000" indent="-277200" algn="ctr">
                        <a:buFont typeface="Arial"/>
                        <a:buChar char="•"/>
                      </a:pPr>
                      <a:r>
                        <a:rPr kumimoji="1" lang="es-ES_tradnl" altLang="ja-JP" sz="2000" dirty="0" smtClean="0"/>
                        <a:t>Parque</a:t>
                      </a:r>
                      <a:r>
                        <a:rPr kumimoji="1" lang="es-ES_tradnl" altLang="ja-JP" sz="2000" baseline="0" dirty="0" smtClean="0"/>
                        <a:t> central</a:t>
                      </a:r>
                      <a:endParaRPr kumimoji="1" lang="es-ES_tradnl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kumimoji="1" lang="es-SV" altLang="ja-JP" sz="20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kumimoji="1" lang="es-SV" altLang="ja-JP" sz="2000" dirty="0" smtClean="0"/>
                        <a:t>Canoas de Plátano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kumimoji="1" lang="es-SV" altLang="ja-JP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" cy="105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2631" y="1683"/>
            <a:ext cx="870101" cy="10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Recursos Naturales</a:t>
            </a:r>
            <a:endParaRPr lang="ja-JP" altLang="en-US" u="sng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602663" y="1444532"/>
            <a:ext cx="3840480" cy="750887"/>
          </a:xfrm>
        </p:spPr>
        <p:txBody>
          <a:bodyPr/>
          <a:lstStyle/>
          <a:p>
            <a:r>
              <a:rPr lang="es-CL" sz="3200" dirty="0"/>
              <a:t>“Cerro </a:t>
            </a:r>
            <a:r>
              <a:rPr lang="es-CL" sz="3200" dirty="0" smtClean="0"/>
              <a:t>la Torrecilla”</a:t>
            </a:r>
            <a:endParaRPr lang="ja-JP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4555" cy="1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5506" y="-1"/>
            <a:ext cx="1388969" cy="167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:\Nueva carpeta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009" y="2812636"/>
            <a:ext cx="3378089" cy="2765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G:\Nueva carpeta\CIMG13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388" y="2705696"/>
            <a:ext cx="3840162" cy="28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Recursos Naturales</a:t>
            </a:r>
            <a:endParaRPr lang="es-SV" dirty="0"/>
          </a:p>
        </p:txBody>
      </p:sp>
      <p:pic>
        <p:nvPicPr>
          <p:cNvPr id="6146" name="Picture 2" descr="C:\Users\Urquiza\Downloads\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00462"/>
            <a:ext cx="4555958" cy="4555959"/>
          </a:xfrm>
          <a:prstGeom prst="rect">
            <a:avLst/>
          </a:prstGeom>
          <a:noFill/>
        </p:spPr>
      </p:pic>
      <p:pic>
        <p:nvPicPr>
          <p:cNvPr id="6147" name="Picture 3" descr="C:\Users\Urquiza\Downloads\P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5958" y="1700463"/>
            <a:ext cx="4588042" cy="455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Recursos Culturales</a:t>
            </a:r>
            <a:endParaRPr lang="ja-JP" altLang="en-US" u="sng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627801" y="1470937"/>
            <a:ext cx="3840480" cy="750887"/>
          </a:xfrm>
        </p:spPr>
        <p:txBody>
          <a:bodyPr/>
          <a:lstStyle/>
          <a:p>
            <a:r>
              <a:rPr lang="es-CL" dirty="0"/>
              <a:t>“ </a:t>
            </a:r>
            <a:r>
              <a:rPr lang="es-ES_tradnl" altLang="ja-JP" dirty="0" smtClean="0"/>
              <a:t>Iglesia Católica</a:t>
            </a:r>
            <a:r>
              <a:rPr lang="es-CL" dirty="0" smtClean="0"/>
              <a:t>”</a:t>
            </a:r>
            <a:endParaRPr lang="ja-JP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757" y="25369"/>
            <a:ext cx="13843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2481821"/>
            <a:ext cx="3840163" cy="3327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041" y="2594116"/>
            <a:ext cx="4043509" cy="306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Hecho por el hombre</a:t>
            </a:r>
            <a:endParaRPr lang="ja-JP" altLang="en-US" dirty="0"/>
          </a:p>
        </p:txBody>
      </p:sp>
      <p:sp>
        <p:nvSpPr>
          <p:cNvPr id="11" name="テキスト プレースホルダ 10"/>
          <p:cNvSpPr>
            <a:spLocks noGrp="1"/>
          </p:cNvSpPr>
          <p:nvPr>
            <p:ph type="body" idx="1"/>
          </p:nvPr>
        </p:nvSpPr>
        <p:spPr>
          <a:xfrm>
            <a:off x="2598728" y="1444532"/>
            <a:ext cx="3840480" cy="834508"/>
          </a:xfrm>
        </p:spPr>
        <p:txBody>
          <a:bodyPr/>
          <a:lstStyle/>
          <a:p>
            <a:endParaRPr lang="es-ES" altLang="ja-JP" dirty="0" smtClean="0"/>
          </a:p>
          <a:p>
            <a:endParaRPr lang="es-ES" altLang="ja-JP" dirty="0" smtClean="0"/>
          </a:p>
          <a:p>
            <a:endParaRPr lang="es-ES" altLang="ja-JP" dirty="0" smtClean="0"/>
          </a:p>
          <a:p>
            <a:endParaRPr lang="es-ES" altLang="ja-JP" dirty="0" smtClean="0"/>
          </a:p>
          <a:p>
            <a:r>
              <a:rPr lang="es-ES" altLang="ja-JP" dirty="0" smtClean="0"/>
              <a:t>Parque Central y Monumento Simón Bolívar</a:t>
            </a:r>
            <a:endParaRPr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306" y="2597944"/>
            <a:ext cx="23241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G:\Nueva carpeta\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388" y="2839701"/>
            <a:ext cx="3840162" cy="2612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err="1" smtClean="0"/>
              <a:t>Gastronomia</a:t>
            </a:r>
            <a:endParaRPr lang="es-SV" dirty="0"/>
          </a:p>
        </p:txBody>
      </p:sp>
      <p:pic>
        <p:nvPicPr>
          <p:cNvPr id="8194" name="Picture 2" descr="C:\Users\Urquiza\Downloads\PLATAN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884" y="1652337"/>
            <a:ext cx="4170948" cy="4860758"/>
          </a:xfrm>
          <a:prstGeom prst="rect">
            <a:avLst/>
          </a:prstGeom>
          <a:noFill/>
        </p:spPr>
      </p:pic>
      <p:pic>
        <p:nvPicPr>
          <p:cNvPr id="8195" name="Picture 3" descr="C:\Users\Urquiza\Downloads\CANO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7832" y="1652337"/>
            <a:ext cx="4427621" cy="486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Visión Objetivo 2030</a:t>
            </a:r>
            <a:endParaRPr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11757"/>
          </a:xfrm>
        </p:spPr>
        <p:txBody>
          <a:bodyPr>
            <a:noAutofit/>
          </a:bodyPr>
          <a:lstStyle/>
          <a:p>
            <a:r>
              <a:rPr lang="es-SV" dirty="0">
                <a:latin typeface="Arial" pitchFamily="34" charset="0"/>
                <a:cs typeface="Arial" pitchFamily="34" charset="0"/>
              </a:rPr>
              <a:t>Ser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un destino clave  </a:t>
            </a:r>
            <a:r>
              <a:rPr lang="es-SV" dirty="0">
                <a:latin typeface="Arial" pitchFamily="34" charset="0"/>
                <a:cs typeface="Arial" pitchFamily="34" charset="0"/>
              </a:rPr>
              <a:t>en el turismo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nacional</a:t>
            </a:r>
            <a:endParaRPr lang="es-SV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SV" dirty="0" smtClean="0">
                <a:latin typeface="Arial" pitchFamily="34" charset="0"/>
                <a:cs typeface="Arial" pitchFamily="34" charset="0"/>
              </a:rPr>
              <a:t>Aumentar la visita de turistas de la  </a:t>
            </a:r>
            <a:r>
              <a:rPr lang="es-SV" dirty="0">
                <a:latin typeface="Arial" pitchFamily="34" charset="0"/>
                <a:cs typeface="Arial" pitchFamily="34" charset="0"/>
              </a:rPr>
              <a:t>región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nacional e internacional</a:t>
            </a:r>
            <a:endParaRPr lang="es-SV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SV" dirty="0">
                <a:latin typeface="Arial" pitchFamily="34" charset="0"/>
                <a:cs typeface="Arial" pitchFamily="34" charset="0"/>
              </a:rPr>
              <a:t>Mejorar  la  imagen  de los principales destinos turísticos del municipio</a:t>
            </a:r>
          </a:p>
          <a:p>
            <a:pPr lvl="0"/>
            <a:r>
              <a:rPr lang="es-SV" dirty="0">
                <a:latin typeface="Arial" pitchFamily="34" charset="0"/>
                <a:cs typeface="Arial" pitchFamily="34" charset="0"/>
              </a:rPr>
              <a:t>Desarrollar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el l </a:t>
            </a:r>
            <a:r>
              <a:rPr lang="es-SV" dirty="0">
                <a:latin typeface="Arial" pitchFamily="34" charset="0"/>
                <a:cs typeface="Arial" pitchFamily="34" charset="0"/>
              </a:rPr>
              <a:t>turismo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receptor del  </a:t>
            </a:r>
            <a:r>
              <a:rPr lang="es-SV" dirty="0">
                <a:latin typeface="Arial" pitchFamily="34" charset="0"/>
                <a:cs typeface="Arial" pitchFamily="34" charset="0"/>
              </a:rPr>
              <a:t>municipio,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creando mejores productos </a:t>
            </a:r>
            <a:r>
              <a:rPr lang="es-SV" dirty="0" err="1" smtClean="0">
                <a:latin typeface="Arial" pitchFamily="34" charset="0"/>
                <a:cs typeface="Arial" pitchFamily="34" charset="0"/>
              </a:rPr>
              <a:t>turisticos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 </a:t>
            </a:r>
            <a:endParaRPr lang="es-SV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SV" dirty="0" smtClean="0"/>
              <a:t>.</a:t>
            </a:r>
          </a:p>
          <a:p>
            <a:pPr marL="0" indent="0">
              <a:buNone/>
            </a:pPr>
            <a:endParaRPr lang="es-SV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263244"/>
            <a:ext cx="8042276" cy="1336956"/>
          </a:xfrm>
        </p:spPr>
        <p:txBody>
          <a:bodyPr/>
          <a:lstStyle/>
          <a:p>
            <a:r>
              <a:rPr lang="es-ES_tradnl" altLang="ja-JP" dirty="0" smtClean="0"/>
              <a:t>Plan de Desarrollo Turístico </a:t>
            </a:r>
            <a:br>
              <a:rPr lang="es-ES_tradnl" altLang="ja-JP" dirty="0" smtClean="0"/>
            </a:br>
            <a:r>
              <a:rPr lang="es-ES_tradnl" altLang="ja-JP" u="sng" dirty="0" smtClean="0"/>
              <a:t>a corto plazo</a:t>
            </a:r>
            <a:endParaRPr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endParaRPr lang="es-SV" sz="1900" b="1" dirty="0" smtClean="0"/>
          </a:p>
          <a:p>
            <a:pPr lvl="0"/>
            <a:r>
              <a:rPr lang="es-ES" sz="2800" dirty="0"/>
              <a:t>Decoración de postes.</a:t>
            </a:r>
            <a:endParaRPr lang="en-US" sz="2800" dirty="0"/>
          </a:p>
          <a:p>
            <a:pPr lvl="0"/>
            <a:r>
              <a:rPr lang="es-ES" sz="2800" dirty="0"/>
              <a:t>Creación de murales.</a:t>
            </a:r>
            <a:endParaRPr lang="en-US" sz="2800" dirty="0"/>
          </a:p>
          <a:p>
            <a:pPr lvl="0"/>
            <a:r>
              <a:rPr lang="es-ES" sz="2800" dirty="0"/>
              <a:t>Implementación de </a:t>
            </a:r>
            <a:r>
              <a:rPr lang="es-ES" sz="2800" dirty="0" smtClean="0"/>
              <a:t>festivales gastronómicas.</a:t>
            </a:r>
            <a:endParaRPr lang="en-US" sz="2800" dirty="0"/>
          </a:p>
          <a:p>
            <a:pPr lvl="0"/>
            <a:r>
              <a:rPr lang="es-ES" sz="2800" dirty="0"/>
              <a:t>Campañas de limpieza en </a:t>
            </a:r>
            <a:r>
              <a:rPr lang="es-ES" sz="2800" dirty="0" smtClean="0"/>
              <a:t>el municipio </a:t>
            </a:r>
            <a:r>
              <a:rPr lang="es-SV" sz="2800" dirty="0" smtClean="0"/>
              <a:t> </a:t>
            </a:r>
            <a:endParaRPr lang="en-US" dirty="0"/>
          </a:p>
          <a:p>
            <a:pPr marL="0" lvl="0" indent="0">
              <a:buNone/>
            </a:pPr>
            <a:r>
              <a:rPr lang="es-SV" dirty="0" smtClean="0"/>
              <a:t>.</a:t>
            </a:r>
          </a:p>
          <a:p>
            <a:pPr marL="0" lvl="0" indent="0">
              <a:buNone/>
            </a:pPr>
            <a:endParaRPr lang="es-SV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5798" cy="6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625" y="0"/>
            <a:ext cx="8413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Información de Municipio</a:t>
            </a:r>
            <a:endParaRPr lang="ja-JP" altLang="en-US" u="sng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92602" y="1535324"/>
            <a:ext cx="8042276" cy="4343400"/>
          </a:xfrm>
        </p:spPr>
        <p:txBody>
          <a:bodyPr>
            <a:normAutofit/>
          </a:bodyPr>
          <a:lstStyle/>
          <a:p>
            <a:r>
              <a:rPr lang="es-ES_tradnl" altLang="ja-JP" b="1" dirty="0" smtClean="0"/>
              <a:t>Población</a:t>
            </a:r>
            <a:r>
              <a:rPr lang="ja-JP" altLang="en-US" dirty="0" smtClean="0"/>
              <a:t>：</a:t>
            </a:r>
            <a:r>
              <a:rPr lang="en-US" altLang="ja-JP" dirty="0" smtClean="0"/>
              <a:t>5,422</a:t>
            </a:r>
            <a:r>
              <a:rPr lang="es-SV" dirty="0" smtClean="0"/>
              <a:t> habitantes</a:t>
            </a:r>
          </a:p>
          <a:p>
            <a:r>
              <a:rPr lang="es-SV" b="1" dirty="0" smtClean="0"/>
              <a:t>Altitud</a:t>
            </a:r>
            <a:r>
              <a:rPr lang="es-SV" dirty="0" smtClean="0"/>
              <a:t>:160 msnm</a:t>
            </a:r>
          </a:p>
          <a:p>
            <a:r>
              <a:rPr lang="es-SV" b="1" dirty="0" smtClean="0"/>
              <a:t>División política: </a:t>
            </a:r>
            <a:r>
              <a:rPr lang="es-SV" dirty="0" smtClean="0"/>
              <a:t>3 Barrios Y 9 Cantones</a:t>
            </a:r>
          </a:p>
          <a:p>
            <a:r>
              <a:rPr lang="es-ES_tradnl" altLang="ja-JP" b="1" dirty="0" smtClean="0"/>
              <a:t>Superficie: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51.59km2</a:t>
            </a:r>
            <a:endParaRPr lang="es-ES_tradnl" altLang="ja-JP" dirty="0" smtClean="0"/>
          </a:p>
          <a:p>
            <a:r>
              <a:rPr lang="es-ES_tradnl" altLang="ja-JP" b="1" dirty="0" smtClean="0"/>
              <a:t>Fiestas Titulares y Patronales</a:t>
            </a:r>
            <a:r>
              <a:rPr lang="es-ES_tradnl" altLang="ja-JP" dirty="0" smtClean="0"/>
              <a:t>: 20  al 28 de Octubre en Honor a San Simón Apóstol</a:t>
            </a:r>
            <a:r>
              <a:rPr lang="es-SV" dirty="0" smtClean="0"/>
              <a:t>. </a:t>
            </a:r>
          </a:p>
          <a:p>
            <a:r>
              <a:rPr lang="es-MX" altLang="ja-JP" b="1" dirty="0" smtClean="0"/>
              <a:t>Estaciones climáticas: </a:t>
            </a:r>
            <a:r>
              <a:rPr lang="es-MX" altLang="ja-JP" dirty="0" smtClean="0"/>
              <a:t>Lluviosa Mayo a octubre    Seca Noviembre a Abril.  </a:t>
            </a:r>
            <a:endParaRPr lang="es-ES_tradnl" altLang="ja-JP" dirty="0" smtClean="0"/>
          </a:p>
          <a:p>
            <a:pPr>
              <a:buNone/>
            </a:pPr>
            <a:endParaRPr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376"/>
            <a:ext cx="1079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399" y="12326"/>
            <a:ext cx="1371597" cy="85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9275" y="218214"/>
            <a:ext cx="8042276" cy="1336956"/>
          </a:xfrm>
        </p:spPr>
        <p:txBody>
          <a:bodyPr/>
          <a:lstStyle/>
          <a:p>
            <a:r>
              <a:rPr lang="es-ES_tradnl" altLang="ja-JP" dirty="0" smtClean="0"/>
              <a:t>Plan de Desarrollo Turístico </a:t>
            </a:r>
            <a:r>
              <a:rPr lang="es-ES_tradnl" altLang="ja-JP" u="sng" dirty="0" smtClean="0"/>
              <a:t>a mediano plazo</a:t>
            </a:r>
            <a:endParaRPr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872917"/>
            <a:ext cx="8042276" cy="4868332"/>
          </a:xfrm>
        </p:spPr>
        <p:txBody>
          <a:bodyPr>
            <a:normAutofit/>
          </a:bodyPr>
          <a:lstStyle/>
          <a:p>
            <a:pPr lvl="0"/>
            <a:r>
              <a:rPr lang="es-ES" sz="2800" dirty="0"/>
              <a:t>Talleres de </a:t>
            </a:r>
            <a:r>
              <a:rPr lang="es-ES" sz="2800" dirty="0" smtClean="0"/>
              <a:t>capacitación artesanal </a:t>
            </a:r>
            <a:endParaRPr lang="en-US" sz="2800" dirty="0"/>
          </a:p>
          <a:p>
            <a:pPr lvl="0"/>
            <a:r>
              <a:rPr lang="es-ES" sz="2800" dirty="0"/>
              <a:t>Señalización </a:t>
            </a:r>
            <a:r>
              <a:rPr lang="es-SV" sz="2800" dirty="0" err="1" smtClean="0"/>
              <a:t>Turistica</a:t>
            </a:r>
            <a:r>
              <a:rPr lang="es-SV" sz="2800" dirty="0" smtClean="0"/>
              <a:t> </a:t>
            </a:r>
            <a:endParaRPr lang="en-US" sz="2800" dirty="0"/>
          </a:p>
          <a:p>
            <a:pPr lvl="0"/>
            <a:r>
              <a:rPr lang="es-ES" sz="2800" dirty="0"/>
              <a:t>Construcción de un mirador </a:t>
            </a:r>
            <a:r>
              <a:rPr lang="es-ES" sz="2800" dirty="0" smtClean="0"/>
              <a:t>en  el </a:t>
            </a:r>
            <a:r>
              <a:rPr lang="es-ES" sz="2800" dirty="0"/>
              <a:t>cerro de la torrecilla.</a:t>
            </a:r>
            <a:endParaRPr lang="en-US" sz="2800" dirty="0"/>
          </a:p>
          <a:p>
            <a:pPr lvl="0"/>
            <a:r>
              <a:rPr lang="es-ES" sz="2800" dirty="0" smtClean="0"/>
              <a:t>Iluminación </a:t>
            </a:r>
            <a:r>
              <a:rPr lang="es-ES" sz="2800" dirty="0"/>
              <a:t>de las calles rurales.</a:t>
            </a:r>
            <a:endParaRPr lang="en-US" sz="2800" dirty="0"/>
          </a:p>
          <a:p>
            <a:pPr marL="0" lvl="0" indent="0">
              <a:buNone/>
            </a:pPr>
            <a:endParaRPr lang="es-SV" sz="23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2" y="0"/>
            <a:ext cx="5730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655" y="886692"/>
            <a:ext cx="1014346" cy="12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68332"/>
          </a:xfrm>
        </p:spPr>
        <p:txBody>
          <a:bodyPr>
            <a:normAutofit/>
          </a:bodyPr>
          <a:lstStyle/>
          <a:p>
            <a:pPr lvl="0"/>
            <a:endParaRPr lang="es-SV" dirty="0" smtClean="0"/>
          </a:p>
          <a:p>
            <a:pPr lvl="0"/>
            <a:r>
              <a:rPr lang="es-ES" sz="2800" dirty="0"/>
              <a:t>Mejoramiento a la calle de la torrecilla.</a:t>
            </a:r>
            <a:endParaRPr lang="en-US" sz="2800" dirty="0"/>
          </a:p>
          <a:p>
            <a:pPr lvl="0"/>
            <a:r>
              <a:rPr lang="es-ES" sz="2800" dirty="0"/>
              <a:t>Capacitación sobre canales de distribución </a:t>
            </a:r>
            <a:r>
              <a:rPr lang="es-ES" sz="2800" dirty="0" smtClean="0"/>
              <a:t>(Lácteos).</a:t>
            </a:r>
            <a:endParaRPr lang="en-US" sz="2800" dirty="0"/>
          </a:p>
          <a:p>
            <a:pPr lvl="0"/>
            <a:r>
              <a:rPr lang="es-ES" sz="2800" dirty="0"/>
              <a:t>Mejoramiento de la infraestructura del parque.</a:t>
            </a:r>
            <a:endParaRPr lang="en-US" sz="2800" dirty="0"/>
          </a:p>
          <a:p>
            <a:pPr lvl="0"/>
            <a:r>
              <a:rPr lang="es-ES" sz="2800" dirty="0"/>
              <a:t>Creación de senderos en los cerros aledaños a cerro la torrecilla</a:t>
            </a:r>
            <a:r>
              <a:rPr lang="es-ES" sz="2000" dirty="0"/>
              <a:t>.</a:t>
            </a:r>
            <a:endParaRPr lang="en-US" sz="2000" dirty="0"/>
          </a:p>
          <a:p>
            <a:pPr marL="0" lvl="0" indent="0">
              <a:buNone/>
            </a:pPr>
            <a:endParaRPr lang="es-ES" sz="2000" dirty="0"/>
          </a:p>
          <a:p>
            <a:endParaRPr lang="es-ES" sz="2000" dirty="0"/>
          </a:p>
          <a:p>
            <a:pPr marL="1133475" lvl="2" indent="-514350">
              <a:buNone/>
            </a:pPr>
            <a:endParaRPr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7799" y="323056"/>
            <a:ext cx="8042276" cy="1336956"/>
          </a:xfrm>
        </p:spPr>
        <p:txBody>
          <a:bodyPr/>
          <a:lstStyle/>
          <a:p>
            <a:r>
              <a:rPr lang="es-ES_tradnl" altLang="ja-JP" dirty="0" smtClean="0"/>
              <a:t>Plan de Desarrollo Turístico </a:t>
            </a:r>
            <a:br>
              <a:rPr lang="es-ES_tradnl" altLang="ja-JP" dirty="0" smtClean="0"/>
            </a:br>
            <a:r>
              <a:rPr lang="es-ES_tradnl" altLang="ja-JP" u="sng" dirty="0" smtClean="0"/>
              <a:t>a Largo plazo</a:t>
            </a:r>
            <a:endParaRPr lang="ja-JP" altLang="en-US" u="sng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5" y="0"/>
            <a:ext cx="5730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151" y="646113"/>
            <a:ext cx="1167849" cy="14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Proyecto Prioritario </a:t>
            </a:r>
            <a:endParaRPr lang="es-SV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4496791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8473" cy="145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013" y="0"/>
            <a:ext cx="11699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AGRADECIMIENTOS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 JICA, MI TUR, CORSATUR, ESTUDIANTES DEL MEGA TEC, Y LA MANCOMUNIDAD DEL GOLFO DE FONSECA.</a:t>
            </a:r>
            <a:endParaRPr lang="es-SV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Gracias!!!!!</a:t>
            </a:r>
            <a:endParaRPr lang="es-SV" dirty="0"/>
          </a:p>
        </p:txBody>
      </p:sp>
      <p:pic>
        <p:nvPicPr>
          <p:cNvPr id="1026" name="Picture 2" descr="C:\Users\Urquiza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085" y="1444532"/>
            <a:ext cx="5919537" cy="4619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0938" y="107576"/>
            <a:ext cx="8042276" cy="904782"/>
          </a:xfrm>
        </p:spPr>
        <p:txBody>
          <a:bodyPr/>
          <a:lstStyle/>
          <a:p>
            <a:r>
              <a:rPr lang="es-ES_tradnl" altLang="ja-JP" u="sng" dirty="0" smtClean="0"/>
              <a:t>Mapa de Bolívar</a:t>
            </a:r>
            <a:endParaRPr lang="ja-JP" altLang="en-US" u="sn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107576"/>
            <a:ext cx="1079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037" y="0"/>
            <a:ext cx="1731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380" y="3905250"/>
            <a:ext cx="1311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9642" y="1234612"/>
            <a:ext cx="4620126" cy="50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Información de CDT</a:t>
            </a:r>
            <a:endParaRPr lang="ja-JP" altLang="en-US" u="sng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dirty="0"/>
              <a:t> </a:t>
            </a:r>
            <a:endParaRPr lang="es-SV" sz="1600" dirty="0"/>
          </a:p>
          <a:p>
            <a:r>
              <a:rPr lang="es-SV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SV" sz="1800" b="1" dirty="0" smtClean="0">
                <a:latin typeface="Arial" pitchFamily="34" charset="0"/>
                <a:cs typeface="Arial" pitchFamily="34" charset="0"/>
              </a:rPr>
              <a:t>CDT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: Somos </a:t>
            </a:r>
            <a:r>
              <a:rPr lang="es-SV" sz="1800" dirty="0">
                <a:latin typeface="Arial" pitchFamily="34" charset="0"/>
                <a:cs typeface="Arial" pitchFamily="34" charset="0"/>
              </a:rPr>
              <a:t>un grupo de personas dispuestas a realizar y organizar Todo tipo de actividades que ayuden al crecimiento turístico de nuestro municipio Bolívar. Y  juntos poder cumplir la misión y las expectativas que  como C.D.T nos hemos propuesto.</a:t>
            </a:r>
          </a:p>
          <a:p>
            <a:r>
              <a:rPr lang="es-SV" sz="1800" b="1" dirty="0" smtClean="0"/>
              <a:t> MISIÓN: 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Desarrollar  la </a:t>
            </a:r>
            <a:r>
              <a:rPr lang="es-SV" sz="1800" dirty="0">
                <a:latin typeface="Arial" pitchFamily="34" charset="0"/>
                <a:cs typeface="Arial" pitchFamily="34" charset="0"/>
              </a:rPr>
              <a:t>localidad por medio de la creación e implementación de proyectos que atraigan a los turistas y beneficien a diferentes sectores de la comunidad.</a:t>
            </a:r>
          </a:p>
          <a:p>
            <a:r>
              <a:rPr lang="es-SV" sz="1800" b="1" dirty="0" smtClean="0"/>
              <a:t>VISION</a:t>
            </a:r>
            <a:r>
              <a:rPr lang="es-SV" sz="1800" dirty="0" smtClean="0"/>
              <a:t>:</a:t>
            </a:r>
            <a:r>
              <a:rPr lang="es-SV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Ser  CDT líder </a:t>
            </a:r>
            <a:r>
              <a:rPr lang="es-SV" sz="1800" dirty="0">
                <a:latin typeface="Arial" pitchFamily="34" charset="0"/>
                <a:cs typeface="Arial" pitchFamily="34" charset="0"/>
              </a:rPr>
              <a:t>en desarrollo e innovación turística que genere empleo en el municipio y que pueda ofrecer lo que turistas nacionales e internacionales merecen y </a:t>
            </a:r>
            <a:r>
              <a:rPr lang="es-SV" sz="1800" dirty="0" smtClean="0">
                <a:latin typeface="Arial" pitchFamily="34" charset="0"/>
                <a:cs typeface="Arial" pitchFamily="34" charset="0"/>
              </a:rPr>
              <a:t>exigen.</a:t>
            </a:r>
            <a:endParaRPr lang="es-SV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s-SV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s-ES_tradnl" altLang="ja-JP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079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743" y="238125"/>
            <a:ext cx="1524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Nuestra Prioridad 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800" dirty="0">
                <a:latin typeface="Arial" pitchFamily="34" charset="0"/>
                <a:cs typeface="Arial" pitchFamily="34" charset="0"/>
              </a:rPr>
              <a:t>Inclusión de representantes de los diferentes sectores de la comunidad a CDT.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" sz="2800" dirty="0" smtClean="0">
                <a:latin typeface="Arial" pitchFamily="34" charset="0"/>
                <a:cs typeface="Arial" pitchFamily="34" charset="0"/>
              </a:rPr>
              <a:t>Concientización turística y Ambiental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SV" sz="2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26" y="0"/>
            <a:ext cx="1085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5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ja-JP" u="sng" dirty="0" smtClean="0"/>
              <a:t>Información de CDT</a:t>
            </a:r>
            <a:endParaRPr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_tradnl" altLang="ja-JP" dirty="0" smtClean="0"/>
              <a:t>¿Qué hemos hecho?</a:t>
            </a:r>
          </a:p>
          <a:p>
            <a:pPr lvl="0"/>
            <a:r>
              <a:rPr lang="es-SV" dirty="0">
                <a:latin typeface="Arial" pitchFamily="34" charset="0"/>
                <a:cs typeface="Arial" pitchFamily="34" charset="0"/>
              </a:rPr>
              <a:t>Hemos realizado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la Actividad  “12 </a:t>
            </a:r>
            <a:r>
              <a:rPr lang="es-SV" dirty="0">
                <a:latin typeface="Arial" pitchFamily="34" charset="0"/>
                <a:cs typeface="Arial" pitchFamily="34" charset="0"/>
              </a:rPr>
              <a:t>horas de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amor”  </a:t>
            </a:r>
            <a:r>
              <a:rPr lang="es-SV" dirty="0">
                <a:latin typeface="Arial" pitchFamily="34" charset="0"/>
                <a:cs typeface="Arial" pitchFamily="34" charset="0"/>
              </a:rPr>
              <a:t>por las personas más necesitadas (enfermos)</a:t>
            </a:r>
          </a:p>
          <a:p>
            <a:pPr lvl="0"/>
            <a:r>
              <a:rPr lang="es-SV" dirty="0" smtClean="0">
                <a:latin typeface="Arial" pitchFamily="34" charset="0"/>
                <a:cs typeface="Arial" pitchFamily="34" charset="0"/>
              </a:rPr>
              <a:t>Celebración del turno </a:t>
            </a:r>
            <a:r>
              <a:rPr lang="es-SV" dirty="0">
                <a:latin typeface="Arial" pitchFamily="34" charset="0"/>
                <a:cs typeface="Arial" pitchFamily="34" charset="0"/>
              </a:rPr>
              <a:t>de la familia.</a:t>
            </a:r>
          </a:p>
          <a:p>
            <a:pPr lvl="0"/>
            <a:r>
              <a:rPr lang="es-SV" dirty="0" smtClean="0">
                <a:latin typeface="Arial" pitchFamily="34" charset="0"/>
                <a:cs typeface="Arial" pitchFamily="34" charset="0"/>
              </a:rPr>
              <a:t>exhibición </a:t>
            </a:r>
            <a:r>
              <a:rPr lang="es-SV" dirty="0">
                <a:latin typeface="Arial" pitchFamily="34" charset="0"/>
                <a:cs typeface="Arial" pitchFamily="34" charset="0"/>
              </a:rPr>
              <a:t>de </a:t>
            </a:r>
            <a:r>
              <a:rPr lang="es-SV" dirty="0" smtClean="0">
                <a:latin typeface="Arial" pitchFamily="34" charset="0"/>
                <a:cs typeface="Arial" pitchFamily="34" charset="0"/>
              </a:rPr>
              <a:t>vestidos elaborados </a:t>
            </a:r>
            <a:r>
              <a:rPr lang="es-SV" dirty="0">
                <a:latin typeface="Arial" pitchFamily="34" charset="0"/>
                <a:cs typeface="Arial" pitchFamily="34" charset="0"/>
              </a:rPr>
              <a:t>con materiales reciclados.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SV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s-ES_tradnl" altLang="ja-JP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76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26" y="0"/>
            <a:ext cx="1085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12 horas de amor</a:t>
            </a:r>
            <a:endParaRPr lang="es-SV" dirty="0"/>
          </a:p>
        </p:txBody>
      </p:sp>
      <p:pic>
        <p:nvPicPr>
          <p:cNvPr id="1026" name="Picture 2" descr="C:\Users\Urquiza\Downloads\M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4532"/>
            <a:ext cx="4751387" cy="5212942"/>
          </a:xfrm>
          <a:prstGeom prst="rect">
            <a:avLst/>
          </a:prstGeom>
          <a:noFill/>
        </p:spPr>
      </p:pic>
      <p:pic>
        <p:nvPicPr>
          <p:cNvPr id="1027" name="Picture 3" descr="C:\Users\Urquiza\Downloads\M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1388" y="1444532"/>
            <a:ext cx="4392612" cy="521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12 horas de amor</a:t>
            </a:r>
            <a:endParaRPr lang="es-SV" dirty="0"/>
          </a:p>
        </p:txBody>
      </p:sp>
      <p:pic>
        <p:nvPicPr>
          <p:cNvPr id="2050" name="Picture 2" descr="C:\Users\Urquiza\Downloads\M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759" y="1444532"/>
            <a:ext cx="4100680" cy="4860015"/>
          </a:xfrm>
          <a:prstGeom prst="rect">
            <a:avLst/>
          </a:prstGeom>
          <a:noFill/>
        </p:spPr>
      </p:pic>
      <p:pic>
        <p:nvPicPr>
          <p:cNvPr id="2051" name="Picture 3" descr="C:\Users\Urquiza\Downloads\M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9438" y="1444532"/>
            <a:ext cx="4433719" cy="486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Vestido de papel reciclado</a:t>
            </a:r>
            <a:endParaRPr lang="es-SV" dirty="0"/>
          </a:p>
        </p:txBody>
      </p:sp>
      <p:pic>
        <p:nvPicPr>
          <p:cNvPr id="3074" name="Picture 2" descr="C:\Users\Urquiza\Downloads\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199"/>
            <a:ext cx="4475747" cy="5257800"/>
          </a:xfrm>
          <a:prstGeom prst="rect">
            <a:avLst/>
          </a:prstGeom>
          <a:noFill/>
        </p:spPr>
      </p:pic>
      <p:pic>
        <p:nvPicPr>
          <p:cNvPr id="3075" name="Picture 3" descr="C:\Users\Urquiza\Downloads\RRRRRRR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5747" y="1600199"/>
            <a:ext cx="466825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そよ風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1788</TotalTime>
  <Words>404</Words>
  <Application>Microsoft Office PowerPoint</Application>
  <PresentationFormat>Presentación en pantalla (4:3)</PresentationFormat>
  <Paragraphs>96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そよ風</vt:lpstr>
      <vt:lpstr>Concepto de Desarrollo Turístico Bolívar</vt:lpstr>
      <vt:lpstr>Información de Municipio</vt:lpstr>
      <vt:lpstr>Mapa de Bolívar</vt:lpstr>
      <vt:lpstr>Información de CDT</vt:lpstr>
      <vt:lpstr>Nuestra Prioridad </vt:lpstr>
      <vt:lpstr>Información de CDT</vt:lpstr>
      <vt:lpstr>12 horas de amor</vt:lpstr>
      <vt:lpstr>12 horas de amor</vt:lpstr>
      <vt:lpstr>Vestido de papel reciclado</vt:lpstr>
      <vt:lpstr>Concurso de Alfombras de semana santa</vt:lpstr>
      <vt:lpstr>Concurso de Alfombras de semana santa </vt:lpstr>
      <vt:lpstr>Lista de Recursos Turísticos</vt:lpstr>
      <vt:lpstr>Recursos Naturales</vt:lpstr>
      <vt:lpstr>Recursos Naturales</vt:lpstr>
      <vt:lpstr>Recursos Culturales</vt:lpstr>
      <vt:lpstr>Hecho por el hombre</vt:lpstr>
      <vt:lpstr>Gastronomia</vt:lpstr>
      <vt:lpstr>Visión Objetivo 2030</vt:lpstr>
      <vt:lpstr>Plan de Desarrollo Turístico  a corto plazo</vt:lpstr>
      <vt:lpstr>Plan de Desarrollo Turístico a mediano plazo</vt:lpstr>
      <vt:lpstr>Plan de Desarrollo Turístico  a Largo plazo</vt:lpstr>
      <vt:lpstr>Proyecto Prioritario </vt:lpstr>
      <vt:lpstr>AGRADECIMIENTOS</vt:lpstr>
      <vt:lpstr>Gracias!!!!!</vt:lpstr>
    </vt:vector>
  </TitlesOfParts>
  <Company>spiralgroove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 de Desarrollo Turístico</dc:title>
  <dc:creator>akiyama aya</dc:creator>
  <cp:lastModifiedBy>Urquiza</cp:lastModifiedBy>
  <cp:revision>125</cp:revision>
  <dcterms:created xsi:type="dcterms:W3CDTF">2013-02-14T16:50:05Z</dcterms:created>
  <dcterms:modified xsi:type="dcterms:W3CDTF">2013-02-21T13:54:25Z</dcterms:modified>
</cp:coreProperties>
</file>