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Lst>
  <p:notesMasterIdLst>
    <p:notesMasterId r:id="rId21"/>
  </p:notesMasterIdLst>
  <p:sldIdLst>
    <p:sldId id="256" r:id="rId2"/>
    <p:sldId id="295" r:id="rId3"/>
    <p:sldId id="257" r:id="rId4"/>
    <p:sldId id="277" r:id="rId5"/>
    <p:sldId id="296" r:id="rId6"/>
    <p:sldId id="259" r:id="rId7"/>
    <p:sldId id="290" r:id="rId8"/>
    <p:sldId id="260" r:id="rId9"/>
    <p:sldId id="261" r:id="rId10"/>
    <p:sldId id="278" r:id="rId11"/>
    <p:sldId id="279" r:id="rId12"/>
    <p:sldId id="276" r:id="rId13"/>
    <p:sldId id="263" r:id="rId14"/>
    <p:sldId id="264" r:id="rId15"/>
    <p:sldId id="292" r:id="rId16"/>
    <p:sldId id="281" r:id="rId17"/>
    <p:sldId id="293" r:id="rId18"/>
    <p:sldId id="294" r:id="rId19"/>
    <p:sldId id="297"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0"/>
  </p:normalViewPr>
  <p:slideViewPr>
    <p:cSldViewPr snapToGrid="0" snapToObjects="1">
      <p:cViewPr>
        <p:scale>
          <a:sx n="40" d="100"/>
          <a:sy n="40" d="100"/>
        </p:scale>
        <p:origin x="-2250" y="-7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9126C-9AA6-0E4D-AA57-09FBF3B49D55}" type="datetimeFigureOut">
              <a:rPr lang="ja-JP" altLang="en-US" smtClean="0"/>
              <a:pPr/>
              <a:t>2013/2/21</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AB0C5-5EFE-C841-AAE9-09CF93004CB9}" type="slidenum">
              <a:rPr lang="ja-JP" altLang="en-US" smtClean="0"/>
              <a:pPr/>
              <a:t>‹Nº›</a:t>
            </a:fld>
            <a:endParaRPr lang="ja-JP" altLang="en-US"/>
          </a:p>
        </p:txBody>
      </p:sp>
    </p:spTree>
    <p:extLst>
      <p:ext uri="{BB962C8B-B14F-4D97-AF65-F5344CB8AC3E}">
        <p14:creationId xmlns:p14="http://schemas.microsoft.com/office/powerpoint/2010/main" val="385480757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この分類でいいか？</a:t>
            </a:r>
            <a:r>
              <a:rPr lang="en-US" altLang="ja-JP" dirty="0" smtClean="0"/>
              <a:t>→</a:t>
            </a:r>
            <a:r>
              <a:rPr lang="es-ES_tradnl" altLang="ja-JP" smtClean="0"/>
              <a:t>Daniel</a:t>
            </a:r>
            <a:r>
              <a:rPr lang="ja-JP" altLang="en-US" smtClean="0"/>
              <a:t>の</a:t>
            </a:r>
            <a:r>
              <a:rPr lang="ja-JP" altLang="en-US" dirty="0" smtClean="0"/>
              <a:t>調査結果参照</a:t>
            </a:r>
            <a:endParaRPr lang="en-US" altLang="ja-JP" dirty="0" smtClean="0"/>
          </a:p>
        </p:txBody>
      </p:sp>
      <p:sp>
        <p:nvSpPr>
          <p:cNvPr id="4" name="スライド番号プレースホルダ 3"/>
          <p:cNvSpPr>
            <a:spLocks noGrp="1"/>
          </p:cNvSpPr>
          <p:nvPr>
            <p:ph type="sldNum" sz="quarter" idx="10"/>
          </p:nvPr>
        </p:nvSpPr>
        <p:spPr/>
        <p:txBody>
          <a:bodyPr/>
          <a:lstStyle/>
          <a:p>
            <a:fld id="{63CAB0C5-5EFE-C841-AAE9-09CF93004CB9}" type="slidenum">
              <a:rPr lang="ja-JP" altLang="en-US" smtClean="0"/>
              <a:pPr/>
              <a:t>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ドラフトにある計画を当てはめる？</a:t>
            </a:r>
            <a:endParaRPr lang="ja-JP" altLang="en-US" dirty="0"/>
          </a:p>
        </p:txBody>
      </p:sp>
      <p:sp>
        <p:nvSpPr>
          <p:cNvPr id="4" name="スライド番号プレースホルダ 3"/>
          <p:cNvSpPr>
            <a:spLocks noGrp="1"/>
          </p:cNvSpPr>
          <p:nvPr>
            <p:ph type="sldNum" sz="quarter" idx="10"/>
          </p:nvPr>
        </p:nvSpPr>
        <p:spPr/>
        <p:txBody>
          <a:bodyPr/>
          <a:lstStyle/>
          <a:p>
            <a:fld id="{63CAB0C5-5EFE-C841-AAE9-09CF93004CB9}" type="slidenum">
              <a:rPr lang="ja-JP" altLang="en-US" smtClean="0"/>
              <a:pPr/>
              <a:t>15</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ja-JP" altLang="es-ES_tradnl" smtClean="0"/>
              <a:t>マスタ タイトルの書式設定</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s-ES_tradnl" smtClean="0"/>
              <a:t>マスタ サブタイトルの書式設定</a:t>
            </a:r>
            <a:endParaRPr/>
          </a:p>
        </p:txBody>
      </p:sp>
      <p:sp>
        <p:nvSpPr>
          <p:cNvPr id="4" name="Date Placeholder 3"/>
          <p:cNvSpPr>
            <a:spLocks noGrp="1"/>
          </p:cNvSpPr>
          <p:nvPr>
            <p:ph type="dt" sz="half" idx="10"/>
          </p:nvPr>
        </p:nvSpPr>
        <p:spPr/>
        <p:txBody>
          <a:bodyPr/>
          <a:lstStyle/>
          <a:p>
            <a:fld id="{C699CB88-5E1A-4FAC-892A-60949ACB1F6F}" type="datetimeFigureOut">
              <a:rPr lang="en-US" altLang="ja-JP" smtClean="0"/>
              <a:pPr/>
              <a:t>2/21/2013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‹Nº›</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ja-JP" altLang="es-ES_tradnl" smtClean="0"/>
              <a:t>マスタ タイトルの書式設定</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s-ES_tradnl" smtClean="0"/>
              <a:t>マスタ テキストの書式設定</a:t>
            </a:r>
          </a:p>
        </p:txBody>
      </p:sp>
      <p:sp>
        <p:nvSpPr>
          <p:cNvPr id="5" name="Date Placeholder 4"/>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91A264AD-4E2F-304E-A941-7BAD3838DA53}" type="slidenum">
              <a:rPr lang="ja-JP" altLang="en-US" smtClean="0"/>
              <a:pPr/>
              <a:t>‹Nº›</a:t>
            </a:fld>
            <a:endParaRPr lang="ja-JP" alt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s-ES_tradnl" smtClean="0"/>
              <a:t>アイコンをクリックして図を追加</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s-ES_tradnl" smtClean="0"/>
              <a:t>マスタ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a:p>
        </p:txBody>
      </p:sp>
      <p:sp>
        <p:nvSpPr>
          <p:cNvPr id="4" name="Date Placeholder 3"/>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91A264AD-4E2F-304E-A941-7BAD3838DA53}" type="slidenum">
              <a:rPr lang="ja-JP" altLang="en-US" smtClean="0"/>
              <a:pPr/>
              <a:t>‹Nº›</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ja-JP" altLang="es-ES_tradnl" smtClean="0"/>
              <a:t>マスタ タイトルの書式設定</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a:p>
        </p:txBody>
      </p:sp>
      <p:sp>
        <p:nvSpPr>
          <p:cNvPr id="4" name="Date Placeholder 3"/>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91A264AD-4E2F-304E-A941-7BAD3838DA53}" type="slidenum">
              <a:rPr lang="ja-JP" altLang="en-US" smtClean="0"/>
              <a:pPr/>
              <a:t>‹Nº›</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s-ES_tradnl" smtClean="0"/>
              <a:t>マスタ タイトルの書式設定</a:t>
            </a:r>
            <a:endParaRPr/>
          </a:p>
        </p:txBody>
      </p:sp>
      <p:sp>
        <p:nvSpPr>
          <p:cNvPr id="3" name="Content Placeholder 2"/>
          <p:cNvSpPr>
            <a:spLocks noGrp="1"/>
          </p:cNvSpPr>
          <p:nvPr>
            <p:ph idx="1"/>
          </p:nvPr>
        </p:nvSpPr>
        <p:spPr/>
        <p:txBody>
          <a:bodyPr/>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a:p>
        </p:txBody>
      </p:sp>
      <p:sp>
        <p:nvSpPr>
          <p:cNvPr id="4" name="Date Placeholder 3"/>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91A264AD-4E2F-304E-A941-7BAD3838DA53}" type="slidenum">
              <a:rPr lang="ja-JP" altLang="en-US" smtClean="0"/>
              <a:pPr/>
              <a:t>‹Nº›</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ja-JP" altLang="es-ES_tradnl" smtClean="0"/>
              <a:t>マスタ タイトルの書式設定</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s-ES_tradnl" smtClean="0"/>
              <a:t>マスタ サブタイトルの書式設定</a:t>
            </a:r>
            <a:endParaRPr/>
          </a:p>
        </p:txBody>
      </p:sp>
      <p:sp>
        <p:nvSpPr>
          <p:cNvPr id="4" name="Date Placeholder 3"/>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91A264AD-4E2F-304E-A941-7BAD3838DA53}" type="slidenum">
              <a:rPr lang="ja-JP" altLang="en-US" smtClean="0"/>
              <a:pPr/>
              <a:t>‹Nº›</a:t>
            </a:fld>
            <a:endParaRPr lang="ja-JP" alt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s-ES_tradnl" smtClean="0"/>
              <a:t>アイコンをクリックして図を追加</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ja-JP" altLang="es-ES_tradnl" smtClean="0"/>
              <a:t>マスタ タイトルの書式設定</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s-ES_tradnl" smtClean="0"/>
              <a:t>マスタ テキストの書式設定</a:t>
            </a:r>
          </a:p>
        </p:txBody>
      </p:sp>
      <p:sp>
        <p:nvSpPr>
          <p:cNvPr id="4" name="Date Placeholder 3"/>
          <p:cNvSpPr>
            <a:spLocks noGrp="1"/>
          </p:cNvSpPr>
          <p:nvPr>
            <p:ph type="dt" sz="half" idx="10"/>
          </p:nvPr>
        </p:nvSpPr>
        <p:spPr/>
        <p:txBody>
          <a:bodyPr/>
          <a:lstStyle/>
          <a:p>
            <a:fld id="{C699CB88-5E1A-4FAC-892A-60949ACB1F6F}" type="datetimeFigureOut">
              <a:rPr lang="en-US" altLang="ja-JP" smtClean="0"/>
              <a:pPr/>
              <a:t>2/21/2013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ja-JP" altLang="es-ES_tradnl" smtClean="0"/>
              <a:t>マスタ タイトルの書式設定</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a:p>
        </p:txBody>
      </p:sp>
      <p:sp>
        <p:nvSpPr>
          <p:cNvPr id="5" name="Date Placeholder 4"/>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91A264AD-4E2F-304E-A941-7BAD3838DA53}" type="slidenum">
              <a:rPr lang="ja-JP" altLang="en-US" smtClean="0"/>
              <a:pPr/>
              <a:t>‹Nº›</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ja-JP" altLang="es-ES_tradnl" smtClean="0"/>
              <a:t>マスタ タイトルの書式設定</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s-ES_tradnl" smtClean="0"/>
              <a:t>マスタ テキストの書式設定</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s-ES_tradnl" smtClean="0"/>
              <a:t>マスタ テキストの書式設定</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a:p>
        </p:txBody>
      </p:sp>
      <p:sp>
        <p:nvSpPr>
          <p:cNvPr id="7" name="Date Placeholder 6"/>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91A264AD-4E2F-304E-A941-7BAD3838DA53}" type="slidenum">
              <a:rPr lang="ja-JP" altLang="en-US" smtClean="0"/>
              <a:pPr/>
              <a:t>‹Nº›</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s-ES_tradnl" smtClean="0"/>
              <a:t>マスタ タイトルの書式設定</a:t>
            </a:r>
            <a:endParaRPr/>
          </a:p>
        </p:txBody>
      </p:sp>
      <p:sp>
        <p:nvSpPr>
          <p:cNvPr id="3" name="Date Placeholder 2"/>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91A264AD-4E2F-304E-A941-7BAD3838DA53}" type="slidenum">
              <a:rPr lang="ja-JP" altLang="en-US" smtClean="0"/>
              <a:pPr/>
              <a:t>‹Nº›</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91A264AD-4E2F-304E-A941-7BAD3838DA53}" type="slidenum">
              <a:rPr lang="ja-JP" altLang="en-US" smtClean="0"/>
              <a:pPr/>
              <a:t>‹Nº›</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ja-JP" altLang="es-ES_tradnl" smtClean="0"/>
              <a:t>マスタ タイトルの書式設定</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s-ES_tradnl" smtClean="0"/>
              <a:t>マスタ テキストの書式設定</a:t>
            </a:r>
          </a:p>
        </p:txBody>
      </p:sp>
      <p:sp>
        <p:nvSpPr>
          <p:cNvPr id="5" name="Date Placeholder 4"/>
          <p:cNvSpPr>
            <a:spLocks noGrp="1"/>
          </p:cNvSpPr>
          <p:nvPr>
            <p:ph type="dt" sz="half" idx="10"/>
          </p:nvPr>
        </p:nvSpPr>
        <p:spPr/>
        <p:txBody>
          <a:bodyPr/>
          <a:lstStyle/>
          <a:p>
            <a:fld id="{49CFA113-5EBF-CA4B-A087-AFE84433ECF0}" type="datetimeFigureOut">
              <a:rPr lang="ja-JP" altLang="en-US" smtClean="0"/>
              <a:pPr/>
              <a:t>2013/2/21</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91A264AD-4E2F-304E-A941-7BAD3838DA53}" type="slidenum">
              <a:rPr lang="ja-JP" altLang="en-US" smtClean="0"/>
              <a:pPr/>
              <a:t>‹Nº›</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ja-JP" altLang="es-ES_tradnl" smtClean="0"/>
              <a:t>マスタ タイトルの書式設定</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ja-JP" altLang="es-ES_tradnl" smtClean="0"/>
              <a:t>マスタ テキストの書式設定</a:t>
            </a:r>
          </a:p>
          <a:p>
            <a:pPr lvl="1"/>
            <a:r>
              <a:rPr lang="ja-JP" altLang="es-ES_tradnl" smtClean="0"/>
              <a:t>第 </a:t>
            </a:r>
            <a:r>
              <a:rPr lang="es-ES_tradnl" altLang="ja-JP" smtClean="0"/>
              <a:t>2 </a:t>
            </a:r>
            <a:r>
              <a:rPr lang="ja-JP" altLang="es-ES_tradnl" smtClean="0"/>
              <a:t>レベル</a:t>
            </a:r>
          </a:p>
          <a:p>
            <a:pPr lvl="2"/>
            <a:r>
              <a:rPr lang="ja-JP" altLang="es-ES_tradnl" smtClean="0"/>
              <a:t>第 </a:t>
            </a:r>
            <a:r>
              <a:rPr lang="es-ES_tradnl" altLang="ja-JP" smtClean="0"/>
              <a:t>3 </a:t>
            </a:r>
            <a:r>
              <a:rPr lang="ja-JP" altLang="es-ES_tradnl" smtClean="0"/>
              <a:t>レベル</a:t>
            </a:r>
          </a:p>
          <a:p>
            <a:pPr lvl="3"/>
            <a:r>
              <a:rPr lang="ja-JP" altLang="es-ES_tradnl" smtClean="0"/>
              <a:t>第 </a:t>
            </a:r>
            <a:r>
              <a:rPr lang="es-ES_tradnl" altLang="ja-JP" smtClean="0"/>
              <a:t>4 </a:t>
            </a:r>
            <a:r>
              <a:rPr lang="ja-JP" altLang="es-ES_tradnl" smtClean="0"/>
              <a:t>レベル</a:t>
            </a:r>
          </a:p>
          <a:p>
            <a:pPr lvl="4"/>
            <a:r>
              <a:rPr lang="ja-JP" altLang="es-ES_tradnl" smtClean="0"/>
              <a:t>第 </a:t>
            </a:r>
            <a:r>
              <a:rPr lang="es-ES_tradnl" altLang="ja-JP" smtClean="0"/>
              <a:t>5 </a:t>
            </a:r>
            <a:r>
              <a:rPr lang="ja-JP" altLang="es-ES_tradnl" smtClean="0"/>
              <a:t>レベル</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9CFA113-5EBF-CA4B-A087-AFE84433ECF0}" type="datetimeFigureOut">
              <a:rPr lang="ja-JP" altLang="en-US" smtClean="0"/>
              <a:pPr/>
              <a:t>2013/2/21</a:t>
            </a:fld>
            <a:endParaRPr lang="ja-JP" alt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ja-JP" alt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1A264AD-4E2F-304E-A941-7BAD3838DA53}" type="slidenum">
              <a:rPr lang="ja-JP" altLang="en-US" smtClean="0"/>
              <a:pPr/>
              <a:t>‹Nº›</a:t>
            </a:fld>
            <a:endParaRPr lang="ja-JP" alt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ctr" defTabSz="914400" rtl="0" eaLnBrk="1" latinLnBrk="0" hangingPunct="1">
        <a:spcBef>
          <a:spcPct val="0"/>
        </a:spcBef>
        <a:buNone/>
        <a:defRPr kumimoji="1"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kumimoji="1"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kumimoji="1"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s.wikipedia.org/wiki/Msn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22921" y="1283368"/>
            <a:ext cx="6498158" cy="1724867"/>
          </a:xfrm>
        </p:spPr>
        <p:txBody>
          <a:bodyPr>
            <a:normAutofit/>
          </a:bodyPr>
          <a:lstStyle/>
          <a:p>
            <a:r>
              <a:rPr lang="es-ES_tradnl" altLang="ja-JP" dirty="0" smtClean="0"/>
              <a:t>Concepto de Desarrollo Turístico</a:t>
            </a:r>
            <a:endParaRPr lang="ja-JP" altLang="en-US" dirty="0"/>
          </a:p>
        </p:txBody>
      </p:sp>
      <p:sp>
        <p:nvSpPr>
          <p:cNvPr id="3" name="サブタイトル 2"/>
          <p:cNvSpPr>
            <a:spLocks noGrp="1"/>
          </p:cNvSpPr>
          <p:nvPr>
            <p:ph type="subTitle" idx="1"/>
          </p:nvPr>
        </p:nvSpPr>
        <p:spPr>
          <a:xfrm>
            <a:off x="1322920" y="3193786"/>
            <a:ext cx="6498159" cy="916641"/>
          </a:xfrm>
        </p:spPr>
        <p:txBody>
          <a:bodyPr anchor="ctr">
            <a:normAutofit/>
          </a:bodyPr>
          <a:lstStyle/>
          <a:p>
            <a:r>
              <a:rPr lang="en-US" altLang="ja-JP" sz="3600" dirty="0" smtClean="0"/>
              <a:t> CHIRILAGUA</a:t>
            </a:r>
            <a:endParaRPr lang="ja-JP" altLang="en-US" sz="3600" dirty="0"/>
          </a:p>
        </p:txBody>
      </p:sp>
      <p:pic>
        <p:nvPicPr>
          <p:cNvPr id="6146" name="Picture 2" descr="F:\turismo-chirilagua\logo_c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829" y="4676928"/>
            <a:ext cx="3283655" cy="19774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s-ES_tradnl" altLang="ja-JP" u="sng" dirty="0" smtClean="0"/>
              <a:t>Recursos Natural</a:t>
            </a:r>
            <a:endParaRPr lang="ja-JP" altLang="en-US" u="sng" dirty="0"/>
          </a:p>
        </p:txBody>
      </p:sp>
      <p:sp>
        <p:nvSpPr>
          <p:cNvPr id="3" name="テキスト プレースホルダ 2"/>
          <p:cNvSpPr>
            <a:spLocks noGrp="1"/>
          </p:cNvSpPr>
          <p:nvPr>
            <p:ph type="body" idx="1"/>
          </p:nvPr>
        </p:nvSpPr>
        <p:spPr>
          <a:xfrm>
            <a:off x="1319295" y="1780674"/>
            <a:ext cx="2001421" cy="445209"/>
          </a:xfrm>
        </p:spPr>
        <p:txBody>
          <a:bodyPr/>
          <a:lstStyle/>
          <a:p>
            <a:r>
              <a:rPr lang="es-ES_tradnl" altLang="ja-JP" dirty="0" smtClean="0">
                <a:solidFill>
                  <a:schemeClr val="tx1"/>
                </a:solidFill>
              </a:rPr>
              <a:t>El Cuco</a:t>
            </a:r>
            <a:endParaRPr lang="ja-JP" altLang="en-US" dirty="0">
              <a:solidFill>
                <a:schemeClr val="tx1"/>
              </a:solidFill>
            </a:endParaRPr>
          </a:p>
        </p:txBody>
      </p:sp>
      <p:sp>
        <p:nvSpPr>
          <p:cNvPr id="5" name="テキスト プレースホルダ 4"/>
          <p:cNvSpPr>
            <a:spLocks noGrp="1"/>
          </p:cNvSpPr>
          <p:nvPr>
            <p:ph type="body" sz="quarter" idx="3"/>
          </p:nvPr>
        </p:nvSpPr>
        <p:spPr>
          <a:xfrm>
            <a:off x="4751070" y="1474996"/>
            <a:ext cx="3840480" cy="750887"/>
          </a:xfrm>
        </p:spPr>
        <p:txBody>
          <a:bodyPr/>
          <a:lstStyle/>
          <a:p>
            <a:r>
              <a:rPr lang="es-ES_tradnl" altLang="ja-JP" dirty="0" smtClean="0">
                <a:solidFill>
                  <a:schemeClr val="tx1"/>
                </a:solidFill>
              </a:rPr>
              <a:t>Laguna de Olomega</a:t>
            </a:r>
            <a:endParaRPr lang="ja-JP" altLang="en-US" dirty="0">
              <a:solidFill>
                <a:schemeClr val="tx1"/>
              </a:solidFill>
            </a:endParaRPr>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34247" y="2371323"/>
            <a:ext cx="2533334" cy="16857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163" y="2390162"/>
            <a:ext cx="25146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turismo-chirilagua\logo_cd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833" y="185056"/>
            <a:ext cx="1812167" cy="10912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1185" y="4855032"/>
            <a:ext cx="2606241" cy="1737996"/>
          </a:xfrm>
          <a:prstGeom prst="rect">
            <a:avLst/>
          </a:prstGeom>
        </p:spPr>
      </p:pic>
      <p:sp>
        <p:nvSpPr>
          <p:cNvPr id="6" name="TextBox 5"/>
          <p:cNvSpPr txBox="1"/>
          <p:nvPr/>
        </p:nvSpPr>
        <p:spPr>
          <a:xfrm>
            <a:off x="3567581" y="4452000"/>
            <a:ext cx="2598821" cy="369332"/>
          </a:xfrm>
          <a:prstGeom prst="rect">
            <a:avLst/>
          </a:prstGeom>
          <a:noFill/>
        </p:spPr>
        <p:txBody>
          <a:bodyPr wrap="square" rtlCol="0">
            <a:spAutoFit/>
          </a:bodyPr>
          <a:lstStyle/>
          <a:p>
            <a:r>
              <a:rPr lang="es-MX" dirty="0" smtClean="0"/>
              <a:t>Playa Las Flores</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s-ES_tradnl" altLang="ja-JP" u="sng" dirty="0" smtClean="0"/>
              <a:t>Recursos Cultural</a:t>
            </a:r>
            <a:endParaRPr lang="ja-JP" altLang="en-US" u="sng" dirty="0"/>
          </a:p>
        </p:txBody>
      </p:sp>
      <p:sp>
        <p:nvSpPr>
          <p:cNvPr id="3" name="テキスト プレースホルダ 2"/>
          <p:cNvSpPr>
            <a:spLocks noGrp="1"/>
          </p:cNvSpPr>
          <p:nvPr>
            <p:ph type="body" idx="1"/>
          </p:nvPr>
        </p:nvSpPr>
        <p:spPr>
          <a:xfrm>
            <a:off x="549274" y="1828667"/>
            <a:ext cx="3840480" cy="750887"/>
          </a:xfrm>
        </p:spPr>
        <p:txBody>
          <a:bodyPr/>
          <a:lstStyle/>
          <a:p>
            <a:r>
              <a:rPr lang="es-ES_tradnl" altLang="ja-JP" dirty="0" smtClean="0">
                <a:solidFill>
                  <a:schemeClr val="tx1"/>
                </a:solidFill>
              </a:rPr>
              <a:t>Petrograbados</a:t>
            </a:r>
            <a:endParaRPr lang="ja-JP" altLang="en-US" dirty="0">
              <a:solidFill>
                <a:schemeClr val="tx1"/>
              </a:solidFill>
            </a:endParaRPr>
          </a:p>
        </p:txBody>
      </p:sp>
      <p:sp>
        <p:nvSpPr>
          <p:cNvPr id="5" name="テキスト プレースホルダ 4"/>
          <p:cNvSpPr>
            <a:spLocks noGrp="1"/>
          </p:cNvSpPr>
          <p:nvPr>
            <p:ph type="body" sz="quarter" idx="3"/>
          </p:nvPr>
        </p:nvSpPr>
        <p:spPr>
          <a:xfrm>
            <a:off x="4751070" y="1828667"/>
            <a:ext cx="3840480" cy="750887"/>
          </a:xfrm>
        </p:spPr>
        <p:txBody>
          <a:bodyPr/>
          <a:lstStyle/>
          <a:p>
            <a:r>
              <a:rPr lang="es-SV" altLang="ja-JP" dirty="0" smtClean="0">
                <a:solidFill>
                  <a:schemeClr val="tx1"/>
                </a:solidFill>
              </a:rPr>
              <a:t>Iglesia</a:t>
            </a:r>
            <a:endParaRPr lang="ja-JP" altLang="en-US" dirty="0">
              <a:solidFill>
                <a:schemeClr val="tx1"/>
              </a:solidFill>
            </a:endParaRP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02689" y="3298137"/>
            <a:ext cx="2533334" cy="16952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404802" y="3298137"/>
            <a:ext cx="2533334" cy="16952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turismo-chirilagua\logo_cd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833" y="185056"/>
            <a:ext cx="1812167" cy="1091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s-ES_tradnl" altLang="ja-JP" u="sng" dirty="0" smtClean="0"/>
              <a:t>Visión Objetivo 2030</a:t>
            </a:r>
            <a:endParaRPr lang="ja-JP" altLang="en-US" u="sng" dirty="0"/>
          </a:p>
        </p:txBody>
      </p:sp>
      <p:sp>
        <p:nvSpPr>
          <p:cNvPr id="3" name="コンテンツ プレースホルダ 2"/>
          <p:cNvSpPr>
            <a:spLocks noGrp="1"/>
          </p:cNvSpPr>
          <p:nvPr>
            <p:ph idx="1"/>
          </p:nvPr>
        </p:nvSpPr>
        <p:spPr>
          <a:xfrm>
            <a:off x="549275" y="1600200"/>
            <a:ext cx="8042276" cy="4711757"/>
          </a:xfrm>
        </p:spPr>
        <p:txBody>
          <a:bodyPr>
            <a:noAutofit/>
          </a:bodyPr>
          <a:lstStyle/>
          <a:p>
            <a:pPr marL="0" indent="0">
              <a:buNone/>
            </a:pPr>
            <a:endParaRPr lang="es-SV" b="1" dirty="0" smtClean="0"/>
          </a:p>
          <a:p>
            <a:pPr marL="0" indent="0">
              <a:buNone/>
            </a:pPr>
            <a:r>
              <a:rPr lang="es-SV" b="1" dirty="0" smtClean="0"/>
              <a:t>Visión </a:t>
            </a:r>
            <a:endParaRPr lang="es-SV" b="1" dirty="0"/>
          </a:p>
          <a:p>
            <a:pPr algn="just">
              <a:spcBef>
                <a:spcPts val="0"/>
              </a:spcBef>
              <a:spcAft>
                <a:spcPts val="600"/>
              </a:spcAft>
            </a:pPr>
            <a:r>
              <a:rPr lang="es-SV" altLang="ja-JP" dirty="0"/>
              <a:t>Esperamos seguir creciendo como municipio y posicionarnos como uno de los mejores lugares de El Salvador ya que en nuestro municipio contamos con los distintos tipos de lugares con los que cuenta el país tales como cerros, playas, lagos y mucha </a:t>
            </a:r>
            <a:r>
              <a:rPr lang="es-SV" altLang="ja-JP" dirty="0" smtClean="0"/>
              <a:t>atracción </a:t>
            </a:r>
            <a:r>
              <a:rPr lang="es-SV" altLang="ja-JP" dirty="0"/>
              <a:t>y carisma de las personas que reciben al turista con una gran </a:t>
            </a:r>
            <a:r>
              <a:rPr lang="es-SV" altLang="ja-JP" dirty="0" smtClean="0"/>
              <a:t>sonrisa, confiamos en haber desarrollado en la oferta complementaria y seguir construyendo un sistema de turismo sostenible.</a:t>
            </a:r>
            <a:endParaRPr lang="ja-JP" altLang="en-US" dirty="0" smtClean="0"/>
          </a:p>
        </p:txBody>
      </p:sp>
      <p:pic>
        <p:nvPicPr>
          <p:cNvPr id="11266" name="Picture 2" descr="F:\turismo-chirilagua\logo_c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608" y="107576"/>
            <a:ext cx="1719392" cy="1035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640" y="62224"/>
            <a:ext cx="8042276" cy="1336956"/>
          </a:xfrm>
        </p:spPr>
        <p:txBody>
          <a:bodyPr/>
          <a:lstStyle/>
          <a:p>
            <a:r>
              <a:rPr lang="es-ES_tradnl" altLang="ja-JP" dirty="0" smtClean="0"/>
              <a:t>Lista de los Proyectos de </a:t>
            </a:r>
            <a:r>
              <a:rPr lang="es-ES_tradnl" altLang="ja-JP" u="sng" dirty="0" smtClean="0"/>
              <a:t>Desarrollo Turísticos</a:t>
            </a:r>
            <a:endParaRPr lang="ja-JP" altLang="en-US" u="sng" dirty="0"/>
          </a:p>
        </p:txBody>
      </p:sp>
      <p:sp>
        <p:nvSpPr>
          <p:cNvPr id="3" name="2 Marcador de contenido"/>
          <p:cNvSpPr>
            <a:spLocks noGrp="1"/>
          </p:cNvSpPr>
          <p:nvPr>
            <p:ph idx="1"/>
          </p:nvPr>
        </p:nvSpPr>
        <p:spPr/>
        <p:txBody>
          <a:bodyPr/>
          <a:lstStyle/>
          <a:p>
            <a:r>
              <a:rPr lang="es-SV" dirty="0" smtClean="0"/>
              <a:t>Construcción del Parque Central de Chirilagua</a:t>
            </a:r>
          </a:p>
          <a:p>
            <a:r>
              <a:rPr lang="es-SV" dirty="0" smtClean="0"/>
              <a:t>Carretera </a:t>
            </a:r>
            <a:r>
              <a:rPr lang="es-SV" dirty="0"/>
              <a:t>que conduce del </a:t>
            </a:r>
            <a:r>
              <a:rPr lang="es-SV" dirty="0" smtClean="0"/>
              <a:t>Cuco </a:t>
            </a:r>
            <a:r>
              <a:rPr lang="es-SV" dirty="0"/>
              <a:t>hacia Intipuca </a:t>
            </a:r>
            <a:r>
              <a:rPr lang="es-SV" dirty="0" smtClean="0"/>
              <a:t>Elaboración </a:t>
            </a:r>
            <a:r>
              <a:rPr lang="es-SV" dirty="0"/>
              <a:t>FISDL, Junta de Andalucía y Alcaldía Municipal </a:t>
            </a:r>
          </a:p>
          <a:p>
            <a:r>
              <a:rPr lang="es-SV" dirty="0"/>
              <a:t>Calles céntrica del Cuco. Con aceras que tengan más espacio para los peatones y que no haya tanto </a:t>
            </a:r>
            <a:r>
              <a:rPr lang="es-SV" dirty="0" smtClean="0"/>
              <a:t>tráfico.</a:t>
            </a:r>
          </a:p>
          <a:p>
            <a:r>
              <a:rPr lang="es-SV" dirty="0" smtClean="0"/>
              <a:t>Promoción de los lugares turísticos </a:t>
            </a:r>
          </a:p>
          <a:p>
            <a:endParaRPr lang="es-SV" dirty="0" smtClean="0">
              <a:solidFill>
                <a:schemeClr val="accent1">
                  <a:lumMod val="75000"/>
                </a:schemeClr>
              </a:solidFill>
            </a:endParaRPr>
          </a:p>
        </p:txBody>
      </p:sp>
      <p:pic>
        <p:nvPicPr>
          <p:cNvPr id="4" name="Picture 2" descr="F:\turismo-chirilagua\logo_c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833" y="185056"/>
            <a:ext cx="1812167" cy="1091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629" y="151121"/>
            <a:ext cx="8042276" cy="1336956"/>
          </a:xfrm>
        </p:spPr>
        <p:txBody>
          <a:bodyPr/>
          <a:lstStyle/>
          <a:p>
            <a:r>
              <a:rPr lang="es-ES_tradnl" altLang="ja-JP" u="sng" dirty="0" smtClean="0"/>
              <a:t>Plan de Desarrollo Turístico</a:t>
            </a:r>
            <a:endParaRPr lang="ja-JP" altLang="en-US" u="sng"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339228999"/>
              </p:ext>
            </p:extLst>
          </p:nvPr>
        </p:nvGraphicFramePr>
        <p:xfrm>
          <a:off x="473075" y="1488077"/>
          <a:ext cx="8042276" cy="5310440"/>
        </p:xfrm>
        <a:graphic>
          <a:graphicData uri="http://schemas.openxmlformats.org/drawingml/2006/table">
            <a:tbl>
              <a:tblPr firstRow="1" bandRow="1">
                <a:tableStyleId>{1FECB4D8-DB02-4DC6-A0A2-4F2EBAE1DC90}</a:tableStyleId>
              </a:tblPr>
              <a:tblGrid>
                <a:gridCol w="1685925"/>
                <a:gridCol w="2071688"/>
                <a:gridCol w="1428221"/>
                <a:gridCol w="1428221"/>
                <a:gridCol w="1428221"/>
              </a:tblGrid>
              <a:tr h="829513">
                <a:tc>
                  <a:txBody>
                    <a:bodyPr/>
                    <a:lstStyle/>
                    <a:p>
                      <a:endParaRPr kumimoji="1" lang="ja-JP" altLang="en-US" dirty="0"/>
                    </a:p>
                  </a:txBody>
                  <a:tcPr>
                    <a:lnR w="12700" cap="flat" cmpd="sng" algn="ctr">
                      <a:solidFill>
                        <a:srgbClr val="7F7F7F"/>
                      </a:solidFill>
                      <a:prstDash val="solid"/>
                      <a:round/>
                      <a:headEnd type="none" w="med" len="med"/>
                      <a:tailEnd type="none" w="med" len="med"/>
                    </a:lnR>
                  </a:tcPr>
                </a:tc>
                <a:tc gridSpan="3">
                  <a:txBody>
                    <a:bodyPr/>
                    <a:lstStyle/>
                    <a:p>
                      <a:r>
                        <a:rPr kumimoji="1" lang="es-ES_tradnl" altLang="ja-JP" dirty="0" smtClean="0"/>
                        <a:t>Meta del Desarrollo</a:t>
                      </a:r>
                      <a:r>
                        <a:rPr kumimoji="1" lang="es-ES_tradnl" altLang="ja-JP" baseline="0" dirty="0" smtClean="0"/>
                        <a:t> Turístico</a:t>
                      </a:r>
                    </a:p>
                    <a:p>
                      <a:endParaRPr kumimoji="1" lang="es-ES_tradnl" altLang="ja-JP" baseline="0" dirty="0" smtClean="0"/>
                    </a:p>
                    <a:p>
                      <a:endParaRPr kumimoji="1" lang="ja-JP" altLang="en-US" dirty="0"/>
                    </a:p>
                  </a:txBody>
                  <a:tcP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kumimoji="1" lang="ja-JP" altLang="en-US" dirty="0"/>
                    </a:p>
                  </a:txBody>
                  <a:tcPr/>
                </a:tc>
                <a:tc hMerge="1">
                  <a:txBody>
                    <a:bodyPr/>
                    <a:lstStyle/>
                    <a:p>
                      <a:endParaRPr kumimoji="1" lang="ja-JP" altLang="en-US" dirty="0"/>
                    </a:p>
                  </a:txBody>
                  <a:tcPr/>
                </a:tc>
                <a:tc>
                  <a:txBody>
                    <a:bodyPr/>
                    <a:lstStyle/>
                    <a:p>
                      <a:endParaRPr kumimoji="1" lang="ja-JP" altLang="en-US" dirty="0"/>
                    </a:p>
                  </a:txBody>
                  <a:tcPr>
                    <a:lnL w="12700" cap="flat" cmpd="sng" algn="ctr">
                      <a:noFill/>
                      <a:prstDash val="solid"/>
                      <a:round/>
                      <a:headEnd type="none" w="med" len="med"/>
                      <a:tailEnd type="none" w="med" len="med"/>
                    </a:lnL>
                  </a:tcPr>
                </a:tc>
              </a:tr>
              <a:tr h="1329340">
                <a:tc>
                  <a:txBody>
                    <a:bodyPr/>
                    <a:lstStyle/>
                    <a:p>
                      <a:pPr algn="ctr"/>
                      <a:r>
                        <a:rPr kumimoji="1" lang="es-ES_tradnl" altLang="ja-JP" dirty="0" smtClean="0"/>
                        <a:t>Corto Plazo</a:t>
                      </a:r>
                      <a:endParaRPr kumimoji="1" lang="ja-JP" altLang="en-US" dirty="0"/>
                    </a:p>
                  </a:txBody>
                  <a:tcPr anchor="ctr">
                    <a:lnR w="12700" cap="flat" cmpd="sng" algn="ctr">
                      <a:solidFill>
                        <a:srgbClr val="7F7F7F"/>
                      </a:solidFill>
                      <a:prstDash val="solid"/>
                      <a:round/>
                      <a:headEnd type="none" w="med" len="med"/>
                      <a:tailEnd type="none" w="med" len="med"/>
                    </a:lnR>
                  </a:tcPr>
                </a:tc>
                <a:tc>
                  <a:txBody>
                    <a:bodyPr/>
                    <a:lstStyle/>
                    <a:p>
                      <a:endParaRPr kumimoji="1" lang="es-ES_tradnl" altLang="ja-JP" dirty="0" smtClean="0"/>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tcPr>
                </a:tc>
                <a:tc gridSpan="3">
                  <a:txBody>
                    <a:bodyPr/>
                    <a:lstStyle/>
                    <a:p>
                      <a:pPr marL="285750" indent="-285750">
                        <a:buFont typeface="Arial" pitchFamily="34" charset="0"/>
                        <a:buChar char="•"/>
                      </a:pPr>
                      <a:r>
                        <a:rPr lang="es-SV" altLang="ja-JP" sz="1000" dirty="0" smtClean="0"/>
                        <a:t>Construcción de un bulevar en la entrada principal de Chirilagua.</a:t>
                      </a:r>
                    </a:p>
                    <a:p>
                      <a:pPr marL="285750" indent="-285750">
                        <a:buFont typeface="Arial" pitchFamily="34" charset="0"/>
                        <a:buChar char="•"/>
                      </a:pPr>
                      <a:r>
                        <a:rPr lang="es-SV" altLang="ja-JP" sz="1000" dirty="0" smtClean="0"/>
                        <a:t>Decoración y adecuación de murales pinta de postes </a:t>
                      </a:r>
                    </a:p>
                    <a:p>
                      <a:pPr marL="285750" indent="-285750">
                        <a:buFont typeface="Arial" pitchFamily="34" charset="0"/>
                        <a:buChar char="•"/>
                      </a:pPr>
                      <a:r>
                        <a:rPr lang="es-SV" altLang="ja-JP" sz="1000" dirty="0" smtClean="0"/>
                        <a:t> campaña de limpieza en ciudad. </a:t>
                      </a:r>
                    </a:p>
                    <a:p>
                      <a:pPr marL="285750" indent="-285750">
                        <a:buFont typeface="Arial" pitchFamily="34" charset="0"/>
                        <a:buChar char="•"/>
                      </a:pPr>
                      <a:r>
                        <a:rPr lang="es-SV" altLang="ja-JP" sz="1000" dirty="0" smtClean="0"/>
                        <a:t>Inversión de $30.000 dólares en publicidad aplicada al desarrollo turístico del cuco por parte del </a:t>
                      </a:r>
                      <a:r>
                        <a:rPr lang="es-SV" altLang="ja-JP" sz="1000" dirty="0" err="1" smtClean="0"/>
                        <a:t>FISDL</a:t>
                      </a:r>
                      <a:r>
                        <a:rPr lang="es-SV" altLang="ja-JP" sz="1000" dirty="0" smtClean="0"/>
                        <a:t> y Junta Andalucía. </a:t>
                      </a:r>
                      <a:endParaRPr lang="es-SV" altLang="ja-JP" sz="1000" dirty="0"/>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dirty="0"/>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tcPr>
                </a:tc>
                <a:tc hMerge="1">
                  <a:txBody>
                    <a:bodyPr/>
                    <a:lstStyle/>
                    <a:p>
                      <a:endParaRPr kumimoji="1" lang="ja-JP" altLang="en-US" dirty="0"/>
                    </a:p>
                  </a:txBody>
                  <a:tcPr>
                    <a:lnL w="12700" cap="flat" cmpd="sng" algn="ctr">
                      <a:solidFill>
                        <a:srgbClr val="7F7F7F"/>
                      </a:solidFill>
                      <a:prstDash val="solid"/>
                      <a:round/>
                      <a:headEnd type="none" w="med" len="med"/>
                      <a:tailEnd type="none" w="med" len="med"/>
                    </a:lnL>
                  </a:tcPr>
                </a:tc>
              </a:tr>
              <a:tr h="1329340">
                <a:tc>
                  <a:txBody>
                    <a:bodyPr/>
                    <a:lstStyle/>
                    <a:p>
                      <a:pPr algn="ctr"/>
                      <a:r>
                        <a:rPr kumimoji="1" lang="es-ES_tradnl" altLang="ja-JP" dirty="0" smtClean="0"/>
                        <a:t>Mediano Plazo</a:t>
                      </a:r>
                      <a:endParaRPr kumimoji="1" lang="ja-JP" altLang="en-US" dirty="0"/>
                    </a:p>
                  </a:txBody>
                  <a:tcPr anchor="ctr">
                    <a:lnR w="12700" cap="flat" cmpd="sng" algn="ctr">
                      <a:solidFill>
                        <a:srgbClr val="7F7F7F"/>
                      </a:solidFill>
                      <a:prstDash val="solid"/>
                      <a:round/>
                      <a:headEnd type="none" w="med" len="med"/>
                      <a:tailEnd type="none" w="med" len="med"/>
                    </a:lnR>
                  </a:tcPr>
                </a:tc>
                <a:tc>
                  <a:txBody>
                    <a:bodyPr/>
                    <a:lstStyle/>
                    <a:p>
                      <a:endParaRPr kumimoji="1" lang="es-ES_tradnl" altLang="ja-JP" dirty="0" smtClean="0"/>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tcPr>
                </a:tc>
                <a:tc>
                  <a:txBody>
                    <a:bodyPr/>
                    <a:lstStyle/>
                    <a:p>
                      <a:endParaRPr kumimoji="1" lang="ja-JP" altLang="en-US" dirty="0"/>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tcPr>
                </a:tc>
                <a:tc gridSpan="2">
                  <a:txBody>
                    <a:bodyPr/>
                    <a:lstStyle/>
                    <a:p>
                      <a:pPr marL="171450" lvl="0" indent="-171450">
                        <a:buFont typeface="Arial" pitchFamily="34" charset="0"/>
                        <a:buChar char="•"/>
                      </a:pPr>
                      <a:r>
                        <a:rPr kumimoji="1" lang="es-SV" sz="1000" kern="1200" dirty="0" smtClean="0">
                          <a:solidFill>
                            <a:schemeClr val="dk1"/>
                          </a:solidFill>
                          <a:latin typeface="+mn-lt"/>
                          <a:ea typeface="+mn-ea"/>
                          <a:cs typeface="+mn-cs"/>
                        </a:rPr>
                        <a:t>Implementación de un vivero peces agua dulce en la Laguna de Olomega.</a:t>
                      </a:r>
                    </a:p>
                    <a:p>
                      <a:pPr marL="171450" lvl="0" indent="-171450">
                        <a:buFont typeface="Arial" pitchFamily="34" charset="0"/>
                        <a:buChar char="•"/>
                      </a:pPr>
                      <a:r>
                        <a:rPr kumimoji="1" lang="es-SV" sz="1000" kern="1200" dirty="0" smtClean="0">
                          <a:solidFill>
                            <a:schemeClr val="dk1"/>
                          </a:solidFill>
                          <a:latin typeface="+mn-lt"/>
                          <a:ea typeface="+mn-ea"/>
                          <a:cs typeface="+mn-cs"/>
                        </a:rPr>
                        <a:t>Declaración de una reserva natural en la isla de la Laguna de Olomega.</a:t>
                      </a:r>
                    </a:p>
                    <a:p>
                      <a:pPr marL="171450" lvl="0" indent="-171450">
                        <a:buFont typeface="Arial" pitchFamily="34" charset="0"/>
                        <a:buChar char="•"/>
                      </a:pPr>
                      <a:r>
                        <a:rPr kumimoji="1" lang="es-SV" sz="1000" kern="1200" dirty="0" smtClean="0">
                          <a:solidFill>
                            <a:schemeClr val="dk1"/>
                          </a:solidFill>
                          <a:latin typeface="+mn-lt"/>
                          <a:ea typeface="+mn-ea"/>
                          <a:cs typeface="+mn-cs"/>
                        </a:rPr>
                        <a:t>Señalización turística </a:t>
                      </a:r>
                    </a:p>
                    <a:p>
                      <a:pPr marL="171450" lvl="0" indent="-171450">
                        <a:buFont typeface="Arial" pitchFamily="34" charset="0"/>
                        <a:buChar char="•"/>
                      </a:pPr>
                      <a:r>
                        <a:rPr kumimoji="1" lang="es-SV" sz="1000" kern="1200" dirty="0" smtClean="0">
                          <a:solidFill>
                            <a:schemeClr val="dk1"/>
                          </a:solidFill>
                          <a:latin typeface="+mn-lt"/>
                          <a:ea typeface="+mn-ea"/>
                          <a:cs typeface="+mn-cs"/>
                        </a:rPr>
                        <a:t>Implementación de oferta turística complementaria en el Caserío la Estrechura cerca de la Laguna (Comedores, Chalet, Hostales)</a:t>
                      </a:r>
                    </a:p>
                    <a:p>
                      <a:endParaRPr kumimoji="1" lang="ja-JP" altLang="en-US" dirty="0"/>
                    </a:p>
                  </a:txBody>
                  <a:tcPr>
                    <a:lnL w="12700" cap="flat" cmpd="sng" algn="ctr">
                      <a:solidFill>
                        <a:srgbClr val="7F7F7F"/>
                      </a:solidFill>
                      <a:prstDash val="solid"/>
                      <a:round/>
                      <a:headEnd type="none" w="med" len="med"/>
                      <a:tailEnd type="none" w="med" len="med"/>
                    </a:lnL>
                  </a:tcPr>
                </a:tc>
                <a:tc hMerge="1">
                  <a:txBody>
                    <a:bodyPr/>
                    <a:lstStyle/>
                    <a:p>
                      <a:endParaRPr kumimoji="1" lang="ja-JP" altLang="en-US" dirty="0"/>
                    </a:p>
                  </a:txBody>
                  <a:tcPr>
                    <a:lnL w="12700" cap="flat" cmpd="sng" algn="ctr">
                      <a:solidFill>
                        <a:srgbClr val="7F7F7F"/>
                      </a:solidFill>
                      <a:prstDash val="solid"/>
                      <a:round/>
                      <a:headEnd type="none" w="med" len="med"/>
                      <a:tailEnd type="none" w="med" len="med"/>
                    </a:lnL>
                  </a:tcPr>
                </a:tc>
              </a:tr>
              <a:tr h="1329340">
                <a:tc>
                  <a:txBody>
                    <a:bodyPr/>
                    <a:lstStyle/>
                    <a:p>
                      <a:pPr algn="ctr"/>
                      <a:r>
                        <a:rPr kumimoji="1" lang="es-ES_tradnl" altLang="ja-JP" dirty="0" smtClean="0"/>
                        <a:t>Largo</a:t>
                      </a:r>
                      <a:r>
                        <a:rPr kumimoji="1" lang="es-ES_tradnl" altLang="ja-JP" baseline="0" dirty="0" smtClean="0"/>
                        <a:t> Plazo</a:t>
                      </a:r>
                      <a:endParaRPr kumimoji="1" lang="ja-JP" altLang="en-US" dirty="0"/>
                    </a:p>
                  </a:txBody>
                  <a:tcPr anchor="ctr">
                    <a:lnR w="12700" cap="flat" cmpd="sng" algn="ctr">
                      <a:solidFill>
                        <a:srgbClr val="7F7F7F"/>
                      </a:solidFill>
                      <a:prstDash val="solid"/>
                      <a:round/>
                      <a:headEnd type="none" w="med" len="med"/>
                      <a:tailEnd type="none" w="med" len="med"/>
                    </a:lnR>
                  </a:tcPr>
                </a:tc>
                <a:tc>
                  <a:txBody>
                    <a:bodyPr/>
                    <a:lstStyle/>
                    <a:p>
                      <a:endParaRPr kumimoji="1" lang="ja-JP" altLang="en-US" dirty="0"/>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tcPr>
                </a:tc>
                <a:tc>
                  <a:txBody>
                    <a:bodyPr/>
                    <a:lstStyle/>
                    <a:p>
                      <a:endParaRPr kumimoji="1" lang="ja-JP" altLang="en-US" dirty="0"/>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tcPr>
                </a:tc>
                <a:tc>
                  <a:txBody>
                    <a:bodyPr/>
                    <a:lstStyle/>
                    <a:p>
                      <a:endParaRPr kumimoji="1" lang="ja-JP" altLang="en-US" dirty="0"/>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tcPr>
                </a:tc>
                <a:tc>
                  <a:txBody>
                    <a:bodyPr/>
                    <a:lstStyle/>
                    <a:p>
                      <a:endParaRPr kumimoji="1" lang="ja-JP" altLang="en-US" dirty="0"/>
                    </a:p>
                  </a:txBody>
                  <a:tcPr>
                    <a:lnL w="12700" cap="flat" cmpd="sng" algn="ctr">
                      <a:solidFill>
                        <a:srgbClr val="7F7F7F"/>
                      </a:solidFill>
                      <a:prstDash val="solid"/>
                      <a:round/>
                      <a:headEnd type="none" w="med" len="med"/>
                      <a:tailEnd type="none" w="med" len="med"/>
                    </a:lnL>
                  </a:tcPr>
                </a:tc>
              </a:tr>
            </a:tbl>
          </a:graphicData>
        </a:graphic>
      </p:graphicFrame>
      <p:sp>
        <p:nvSpPr>
          <p:cNvPr id="5" name="AutoShape 78"/>
          <p:cNvSpPr>
            <a:spLocks noChangeArrowheads="1"/>
          </p:cNvSpPr>
          <p:nvPr/>
        </p:nvSpPr>
        <p:spPr bwMode="auto">
          <a:xfrm>
            <a:off x="4338637" y="1958973"/>
            <a:ext cx="1152525" cy="358775"/>
          </a:xfrm>
          <a:prstGeom prst="wedgeRectCallout">
            <a:avLst>
              <a:gd name="adj1" fmla="val 66296"/>
              <a:gd name="adj2" fmla="val 99097"/>
            </a:avLst>
          </a:prstGeom>
          <a:solidFill>
            <a:srgbClr val="FFB400"/>
          </a:solidFill>
          <a:ln w="9525">
            <a:solidFill>
              <a:srgbClr val="FFB400"/>
            </a:solidFill>
            <a:miter lim="800000"/>
            <a:headEnd/>
            <a:tailEnd/>
          </a:ln>
        </p:spPr>
        <p:txBody>
          <a:bodyPr>
            <a:prstTxWarp prst="textNoShape">
              <a:avLst/>
            </a:prstTxWarp>
          </a:bodyPr>
          <a:lstStyle/>
          <a:p>
            <a:pPr algn="ctr"/>
            <a:r>
              <a:rPr lang="es-ES" altLang="ja-JP" sz="1600" dirty="0">
                <a:solidFill>
                  <a:schemeClr val="bg1"/>
                </a:solidFill>
                <a:latin typeface="Arial" charset="0"/>
                <a:ea typeface="Arial" charset="0"/>
                <a:cs typeface="Arial" charset="0"/>
              </a:rPr>
              <a:t>Año</a:t>
            </a:r>
            <a:r>
              <a:rPr lang="en-US" altLang="ja-JP" sz="1600" dirty="0">
                <a:solidFill>
                  <a:schemeClr val="bg1"/>
                </a:solidFill>
                <a:latin typeface="Arial" charset="0"/>
                <a:ea typeface="Arial" charset="0"/>
                <a:cs typeface="Arial" charset="0"/>
              </a:rPr>
              <a:t> 2020</a:t>
            </a:r>
            <a:endParaRPr lang="ja-JP" altLang="en-US" sz="1600" dirty="0">
              <a:solidFill>
                <a:schemeClr val="bg1"/>
              </a:solidFill>
              <a:latin typeface="Arial" charset="0"/>
              <a:ea typeface="Arial" charset="0"/>
              <a:cs typeface="Arial" charset="0"/>
            </a:endParaRPr>
          </a:p>
        </p:txBody>
      </p:sp>
      <p:sp>
        <p:nvSpPr>
          <p:cNvPr id="6" name="AutoShape 78"/>
          <p:cNvSpPr>
            <a:spLocks noChangeArrowheads="1"/>
          </p:cNvSpPr>
          <p:nvPr/>
        </p:nvSpPr>
        <p:spPr bwMode="auto">
          <a:xfrm>
            <a:off x="7199312" y="1958973"/>
            <a:ext cx="1152525" cy="358775"/>
          </a:xfrm>
          <a:prstGeom prst="wedgeRectCallout">
            <a:avLst>
              <a:gd name="adj1" fmla="val 66296"/>
              <a:gd name="adj2" fmla="val 99097"/>
            </a:avLst>
          </a:prstGeom>
          <a:solidFill>
            <a:srgbClr val="FFB400"/>
          </a:solidFill>
          <a:ln w="9525">
            <a:solidFill>
              <a:srgbClr val="FFB400"/>
            </a:solidFill>
            <a:miter lim="800000"/>
            <a:headEnd/>
            <a:tailEnd/>
          </a:ln>
        </p:spPr>
        <p:txBody>
          <a:bodyPr>
            <a:prstTxWarp prst="textNoShape">
              <a:avLst/>
            </a:prstTxWarp>
          </a:bodyPr>
          <a:lstStyle/>
          <a:p>
            <a:pPr algn="ctr"/>
            <a:r>
              <a:rPr lang="es-ES" altLang="ja-JP" sz="1600" dirty="0">
                <a:solidFill>
                  <a:srgbClr val="FFFFFF"/>
                </a:solidFill>
                <a:latin typeface="Arial" charset="0"/>
                <a:ea typeface="Arial" charset="0"/>
                <a:cs typeface="Arial" charset="0"/>
              </a:rPr>
              <a:t>Año</a:t>
            </a:r>
            <a:r>
              <a:rPr lang="en-US" altLang="ja-JP" sz="1600" dirty="0">
                <a:solidFill>
                  <a:srgbClr val="FFFFFF"/>
                </a:solidFill>
                <a:latin typeface="Arial" charset="0"/>
                <a:ea typeface="Arial" charset="0"/>
                <a:cs typeface="Arial" charset="0"/>
              </a:rPr>
              <a:t> </a:t>
            </a:r>
            <a:r>
              <a:rPr lang="en-US" altLang="ja-JP" sz="1600" dirty="0" smtClean="0">
                <a:solidFill>
                  <a:srgbClr val="FFFFFF"/>
                </a:solidFill>
                <a:latin typeface="Arial" charset="0"/>
                <a:ea typeface="Arial" charset="0"/>
                <a:cs typeface="Arial" charset="0"/>
              </a:rPr>
              <a:t>2030</a:t>
            </a:r>
            <a:endParaRPr lang="ja-JP" altLang="en-US" sz="1600" dirty="0">
              <a:solidFill>
                <a:srgbClr val="FFFFFF"/>
              </a:solidFill>
              <a:latin typeface="Arial" charset="0"/>
              <a:ea typeface="Arial" charset="0"/>
              <a:cs typeface="Arial" charset="0"/>
            </a:endParaRPr>
          </a:p>
        </p:txBody>
      </p:sp>
      <p:sp>
        <p:nvSpPr>
          <p:cNvPr id="7" name="AutoShape 78"/>
          <p:cNvSpPr>
            <a:spLocks noChangeArrowheads="1"/>
          </p:cNvSpPr>
          <p:nvPr/>
        </p:nvSpPr>
        <p:spPr bwMode="auto">
          <a:xfrm>
            <a:off x="2916237" y="1931985"/>
            <a:ext cx="1152525" cy="358775"/>
          </a:xfrm>
          <a:prstGeom prst="wedgeRectCallout">
            <a:avLst>
              <a:gd name="adj1" fmla="val 66296"/>
              <a:gd name="adj2" fmla="val 99097"/>
            </a:avLst>
          </a:prstGeom>
          <a:solidFill>
            <a:schemeClr val="accent4"/>
          </a:solidFill>
          <a:ln w="9525">
            <a:solidFill>
              <a:schemeClr val="accent4"/>
            </a:solidFill>
            <a:miter lim="800000"/>
            <a:headEnd/>
            <a:tailEnd/>
          </a:ln>
        </p:spPr>
        <p:txBody>
          <a:bodyPr>
            <a:prstTxWarp prst="textNoShape">
              <a:avLst/>
            </a:prstTxWarp>
          </a:bodyPr>
          <a:lstStyle/>
          <a:p>
            <a:pPr algn="ctr"/>
            <a:r>
              <a:rPr lang="es-ES" altLang="ja-JP" sz="1600" dirty="0">
                <a:solidFill>
                  <a:schemeClr val="bg1"/>
                </a:solidFill>
                <a:latin typeface="Arial" charset="0"/>
                <a:ea typeface="Arial" charset="0"/>
                <a:cs typeface="Arial" charset="0"/>
              </a:rPr>
              <a:t>Año</a:t>
            </a:r>
            <a:r>
              <a:rPr lang="en-US" altLang="ja-JP" sz="1600" dirty="0">
                <a:solidFill>
                  <a:schemeClr val="bg1"/>
                </a:solidFill>
                <a:latin typeface="Arial" charset="0"/>
                <a:ea typeface="Arial" charset="0"/>
                <a:cs typeface="Arial" charset="0"/>
              </a:rPr>
              <a:t> </a:t>
            </a:r>
            <a:r>
              <a:rPr lang="en-US" altLang="ja-JP" sz="1600" dirty="0" smtClean="0">
                <a:solidFill>
                  <a:schemeClr val="bg1"/>
                </a:solidFill>
                <a:latin typeface="Arial" charset="0"/>
                <a:ea typeface="Arial" charset="0"/>
                <a:cs typeface="Arial" charset="0"/>
              </a:rPr>
              <a:t>2015</a:t>
            </a:r>
            <a:endParaRPr lang="ja-JP" altLang="en-US" sz="1600" dirty="0">
              <a:solidFill>
                <a:schemeClr val="bg1"/>
              </a:solidFill>
              <a:latin typeface="Arial" charset="0"/>
              <a:ea typeface="Arial" charset="0"/>
              <a:cs typeface="Arial" charset="0"/>
            </a:endParaRPr>
          </a:p>
        </p:txBody>
      </p:sp>
      <p:sp>
        <p:nvSpPr>
          <p:cNvPr id="8" name="右矢印 7"/>
          <p:cNvSpPr/>
          <p:nvPr/>
        </p:nvSpPr>
        <p:spPr>
          <a:xfrm>
            <a:off x="2319867" y="2453212"/>
            <a:ext cx="2018770" cy="13737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p>
            <a:pPr marL="342900" indent="-342900">
              <a:buClr>
                <a:schemeClr val="tx1"/>
              </a:buClr>
            </a:pPr>
            <a:endParaRPr kumimoji="1" lang="es-ES_tradnl" altLang="ja-JP" dirty="0" smtClean="0">
              <a:solidFill>
                <a:schemeClr val="tx1"/>
              </a:solidFill>
            </a:endParaRPr>
          </a:p>
          <a:p>
            <a:pPr marL="342900" indent="-342900" algn="ctr">
              <a:buClr>
                <a:schemeClr val="tx1"/>
              </a:buClr>
            </a:pPr>
            <a:endParaRPr kumimoji="1" lang="es-ES_tradnl" altLang="ja-JP" dirty="0" smtClean="0">
              <a:solidFill>
                <a:schemeClr val="tx1"/>
              </a:solidFill>
            </a:endParaRPr>
          </a:p>
          <a:p>
            <a:pPr marL="342900" indent="-342900">
              <a:buClr>
                <a:schemeClr val="tx1"/>
              </a:buClr>
            </a:pPr>
            <a:endParaRPr kumimoji="1" lang="ja-JP" altLang="en-US" dirty="0">
              <a:solidFill>
                <a:schemeClr val="tx1"/>
              </a:solidFill>
            </a:endParaRPr>
          </a:p>
        </p:txBody>
      </p:sp>
      <p:sp>
        <p:nvSpPr>
          <p:cNvPr id="9" name="右矢印 8"/>
          <p:cNvSpPr/>
          <p:nvPr/>
        </p:nvSpPr>
        <p:spPr>
          <a:xfrm>
            <a:off x="2319867" y="4131734"/>
            <a:ext cx="3403600" cy="7958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000000"/>
              </a:solidFill>
            </a:endParaRPr>
          </a:p>
        </p:txBody>
      </p:sp>
      <p:sp>
        <p:nvSpPr>
          <p:cNvPr id="10" name="右矢印 9"/>
          <p:cNvSpPr/>
          <p:nvPr/>
        </p:nvSpPr>
        <p:spPr>
          <a:xfrm>
            <a:off x="2319867" y="5060647"/>
            <a:ext cx="6271684" cy="2032000"/>
          </a:xfrm>
          <a:prstGeom prst="rightArrow">
            <a:avLst>
              <a:gd name="adj1" fmla="val 50000"/>
              <a:gd name="adj2" fmla="val 46667"/>
            </a:avLst>
          </a:prstGeom>
        </p:spPr>
        <p:style>
          <a:lnRef idx="1">
            <a:schemeClr val="accent1"/>
          </a:lnRef>
          <a:fillRef idx="3">
            <a:schemeClr val="accent1"/>
          </a:fillRef>
          <a:effectRef idx="2">
            <a:schemeClr val="accent1"/>
          </a:effectRef>
          <a:fontRef idx="minor">
            <a:schemeClr val="lt1"/>
          </a:fontRef>
        </p:style>
        <p:txBody>
          <a:bodyPr rtlCol="0" anchor="ctr"/>
          <a:lstStyle/>
          <a:p>
            <a:pPr marL="1602000" indent="-342900"/>
            <a:endParaRPr kumimoji="1" lang="ja-JP" altLang="en-US" sz="1400" dirty="0">
              <a:solidFill>
                <a:srgbClr val="000000"/>
              </a:solidFill>
            </a:endParaRPr>
          </a:p>
        </p:txBody>
      </p:sp>
      <p:sp>
        <p:nvSpPr>
          <p:cNvPr id="11" name="10 CuadroTexto"/>
          <p:cNvSpPr txBox="1"/>
          <p:nvPr/>
        </p:nvSpPr>
        <p:spPr>
          <a:xfrm>
            <a:off x="2427514" y="5704113"/>
            <a:ext cx="5192486" cy="553998"/>
          </a:xfrm>
          <a:prstGeom prst="rect">
            <a:avLst/>
          </a:prstGeom>
          <a:noFill/>
        </p:spPr>
        <p:txBody>
          <a:bodyPr wrap="square" rtlCol="0">
            <a:spAutoFit/>
          </a:bodyPr>
          <a:lstStyle/>
          <a:p>
            <a:pPr marL="171450" indent="-171450" defTabSz="914400">
              <a:buFont typeface="Arial" pitchFamily="34" charset="0"/>
              <a:buChar char="•"/>
            </a:pPr>
            <a:r>
              <a:rPr lang="es-SV" sz="1000" dirty="0">
                <a:solidFill>
                  <a:schemeClr val="dk1"/>
                </a:solidFill>
              </a:rPr>
              <a:t>Canopy en la Laguna de Olomega.</a:t>
            </a:r>
          </a:p>
          <a:p>
            <a:pPr marL="171450" indent="-171450" defTabSz="914400">
              <a:buFont typeface="Arial" pitchFamily="34" charset="0"/>
              <a:buChar char="•"/>
            </a:pPr>
            <a:r>
              <a:rPr lang="es-SV" sz="1000" dirty="0">
                <a:solidFill>
                  <a:schemeClr val="dk1"/>
                </a:solidFill>
              </a:rPr>
              <a:t>Centro de </a:t>
            </a:r>
            <a:r>
              <a:rPr lang="es-SV" sz="1000" dirty="0" smtClean="0">
                <a:solidFill>
                  <a:schemeClr val="dk1"/>
                </a:solidFill>
              </a:rPr>
              <a:t>entretenimientos acuáticos  en la Laguna de Olomega </a:t>
            </a:r>
          </a:p>
          <a:p>
            <a:pPr marL="171450" indent="-171450" defTabSz="914400">
              <a:buFont typeface="Arial" pitchFamily="34" charset="0"/>
              <a:buChar char="•"/>
            </a:pPr>
            <a:r>
              <a:rPr lang="es-SV" sz="1000" dirty="0" smtClean="0">
                <a:solidFill>
                  <a:schemeClr val="dk1"/>
                </a:solidFill>
              </a:rPr>
              <a:t>Implementación </a:t>
            </a:r>
            <a:r>
              <a:rPr lang="es-SV" sz="1000" dirty="0">
                <a:solidFill>
                  <a:schemeClr val="dk1"/>
                </a:solidFill>
              </a:rPr>
              <a:t>de pesca nocturnal artesanal y con caña </a:t>
            </a:r>
            <a:r>
              <a:rPr lang="es-SV" sz="1000" dirty="0" smtClean="0">
                <a:solidFill>
                  <a:schemeClr val="dk1"/>
                </a:solidFill>
              </a:rPr>
              <a:t>deportiva</a:t>
            </a:r>
            <a:endParaRPr lang="es-SV" sz="1000" dirty="0">
              <a:solidFill>
                <a:schemeClr val="dk1"/>
              </a:solidFill>
            </a:endParaRPr>
          </a:p>
        </p:txBody>
      </p:sp>
      <p:pic>
        <p:nvPicPr>
          <p:cNvPr id="12" name="Picture 2" descr="F:\turismo-chirilagua\logo_c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057" y="23210"/>
            <a:ext cx="1719943" cy="1035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2224"/>
            <a:ext cx="8042276" cy="1336956"/>
          </a:xfrm>
        </p:spPr>
        <p:txBody>
          <a:bodyPr/>
          <a:lstStyle/>
          <a:p>
            <a:r>
              <a:rPr lang="es-ES_tradnl" altLang="ja-JP" dirty="0" smtClean="0"/>
              <a:t>Plan de Desarrollo Turístico </a:t>
            </a:r>
            <a:br>
              <a:rPr lang="es-ES_tradnl" altLang="ja-JP" dirty="0" smtClean="0"/>
            </a:br>
            <a:r>
              <a:rPr lang="es-ES_tradnl" altLang="ja-JP" u="sng" dirty="0" smtClean="0"/>
              <a:t>a corto plazo</a:t>
            </a:r>
            <a:endParaRPr lang="ja-JP" altLang="en-US" u="sng" dirty="0"/>
          </a:p>
        </p:txBody>
      </p:sp>
      <p:sp>
        <p:nvSpPr>
          <p:cNvPr id="3" name="コンテンツ プレースホルダ 2"/>
          <p:cNvSpPr>
            <a:spLocks noGrp="1"/>
          </p:cNvSpPr>
          <p:nvPr>
            <p:ph idx="1"/>
          </p:nvPr>
        </p:nvSpPr>
        <p:spPr>
          <a:xfrm>
            <a:off x="576036" y="1600201"/>
            <a:ext cx="8042276" cy="5257799"/>
          </a:xfrm>
        </p:spPr>
        <p:txBody>
          <a:bodyPr>
            <a:normAutofit fontScale="92500" lnSpcReduction="10000"/>
          </a:bodyPr>
          <a:lstStyle/>
          <a:p>
            <a:r>
              <a:rPr lang="es-SV" altLang="ja-JP" dirty="0"/>
              <a:t>Construcción de un bulevar en la entrada principal de Chirilagua</a:t>
            </a:r>
            <a:r>
              <a:rPr lang="es-SV" altLang="ja-JP" dirty="0" smtClean="0"/>
              <a:t>.</a:t>
            </a:r>
          </a:p>
          <a:p>
            <a:r>
              <a:rPr lang="es-SV" altLang="ja-JP" dirty="0" smtClean="0"/>
              <a:t>Clases de turismo en El Cuco (</a:t>
            </a:r>
            <a:r>
              <a:rPr lang="es-SV" altLang="ja-JP" dirty="0" smtClean="0">
                <a:solidFill>
                  <a:schemeClr val="accent3">
                    <a:lumMod val="75000"/>
                  </a:schemeClr>
                </a:solidFill>
              </a:rPr>
              <a:t>implementándose) </a:t>
            </a:r>
          </a:p>
          <a:p>
            <a:r>
              <a:rPr lang="es-SV" altLang="ja-JP" dirty="0" smtClean="0"/>
              <a:t>Construcción del parque central de Chirilagua</a:t>
            </a:r>
            <a:endParaRPr lang="es-SV" altLang="ja-JP" dirty="0"/>
          </a:p>
          <a:p>
            <a:r>
              <a:rPr lang="es-SV" altLang="ja-JP" dirty="0"/>
              <a:t>Decoración y adecuación de murales pinta de postes y campaña de limpieza en ciudad. </a:t>
            </a:r>
            <a:endParaRPr lang="es-SV" altLang="ja-JP" dirty="0" smtClean="0"/>
          </a:p>
          <a:p>
            <a:r>
              <a:rPr lang="es-SV" altLang="ja-JP" dirty="0" smtClean="0"/>
              <a:t>Terminación de las principales calles en El Cuco (noviembre estarán terminadas) </a:t>
            </a:r>
          </a:p>
          <a:p>
            <a:r>
              <a:rPr lang="es-SV" altLang="ja-JP" dirty="0" smtClean="0"/>
              <a:t>App para celulares con audio de lugares turísticos</a:t>
            </a:r>
            <a:endParaRPr lang="es-SV" altLang="ja-JP" dirty="0"/>
          </a:p>
          <a:p>
            <a:r>
              <a:rPr lang="es-SV" altLang="ja-JP" dirty="0"/>
              <a:t>Inversión de $</a:t>
            </a:r>
            <a:r>
              <a:rPr lang="es-SV" altLang="ja-JP" dirty="0" smtClean="0"/>
              <a:t>30.000 </a:t>
            </a:r>
            <a:r>
              <a:rPr lang="es-SV" altLang="ja-JP" dirty="0"/>
              <a:t>dólares en publicidad aplicada al desarrollo turístico del cuco por parte del FISDL y Junta Andalucía. </a:t>
            </a:r>
          </a:p>
          <a:p>
            <a:endParaRPr lang="es-ES_tradnl" altLang="ja-JP" sz="1800" dirty="0" smtClean="0"/>
          </a:p>
        </p:txBody>
      </p:sp>
      <p:pic>
        <p:nvPicPr>
          <p:cNvPr id="4" name="Picture 2" descr="F:\turismo-chirilagua\logo_cd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833" y="185056"/>
            <a:ext cx="1812167" cy="1091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2224"/>
            <a:ext cx="8042276" cy="1336956"/>
          </a:xfrm>
        </p:spPr>
        <p:txBody>
          <a:bodyPr/>
          <a:lstStyle/>
          <a:p>
            <a:r>
              <a:rPr lang="es-ES_tradnl" altLang="ja-JP" dirty="0" smtClean="0"/>
              <a:t>Plan de Desarrollo Turístico </a:t>
            </a:r>
            <a:br>
              <a:rPr lang="es-ES_tradnl" altLang="ja-JP" dirty="0" smtClean="0"/>
            </a:br>
            <a:r>
              <a:rPr lang="es-ES_tradnl" altLang="ja-JP" u="sng" dirty="0" smtClean="0"/>
              <a:t>a mediano plazo</a:t>
            </a:r>
            <a:endParaRPr lang="ja-JP" altLang="en-US" u="sng" dirty="0"/>
          </a:p>
        </p:txBody>
      </p:sp>
      <p:sp>
        <p:nvSpPr>
          <p:cNvPr id="3" name="コンテンツ プレースホルダ 2"/>
          <p:cNvSpPr>
            <a:spLocks noGrp="1"/>
          </p:cNvSpPr>
          <p:nvPr>
            <p:ph idx="1"/>
          </p:nvPr>
        </p:nvSpPr>
        <p:spPr>
          <a:xfrm>
            <a:off x="549275" y="1600201"/>
            <a:ext cx="8042276" cy="4868332"/>
          </a:xfrm>
        </p:spPr>
        <p:txBody>
          <a:bodyPr>
            <a:normAutofit lnSpcReduction="10000"/>
          </a:bodyPr>
          <a:lstStyle/>
          <a:p>
            <a:pPr lvl="0"/>
            <a:r>
              <a:rPr lang="es-SV" sz="2300" dirty="0"/>
              <a:t>Implementación de un vivero y criadero de peces agua dulce en la Laguna de Olomega.</a:t>
            </a:r>
          </a:p>
          <a:p>
            <a:pPr lvl="0"/>
            <a:r>
              <a:rPr lang="es-SV" sz="2300" dirty="0" smtClean="0"/>
              <a:t>Señalización </a:t>
            </a:r>
            <a:r>
              <a:rPr lang="es-SV" sz="2300" dirty="0"/>
              <a:t>turística en la parte norte del municipio de Chirilagua (atractivos turísticos)</a:t>
            </a:r>
          </a:p>
          <a:p>
            <a:pPr lvl="0"/>
            <a:r>
              <a:rPr lang="es-SV" sz="2300" dirty="0"/>
              <a:t>Implementación de oferta turística complementaria en el Caserío la Estrechura cerca de la Laguna (Comedores, Chalet, Hostales</a:t>
            </a:r>
            <a:r>
              <a:rPr lang="es-SV" sz="2300" dirty="0" smtClean="0"/>
              <a:t>)</a:t>
            </a:r>
          </a:p>
          <a:p>
            <a:pPr lvl="0"/>
            <a:r>
              <a:rPr lang="es-SV" sz="2300" dirty="0" smtClean="0"/>
              <a:t>Creación de parque ecológico en Chirilagua </a:t>
            </a:r>
          </a:p>
          <a:p>
            <a:pPr lvl="0"/>
            <a:r>
              <a:rPr lang="es-SV" sz="2300" dirty="0" smtClean="0"/>
              <a:t>Creación de una pieza de correspondencia para la asamblea legislativa para nombrar al Cuco parque turístico protegido (estimular la inversión)</a:t>
            </a:r>
            <a:endParaRPr lang="es-SV" sz="2300" dirty="0"/>
          </a:p>
          <a:p>
            <a:pPr lvl="0"/>
            <a:endParaRPr lang="es-SV" sz="2300" dirty="0"/>
          </a:p>
        </p:txBody>
      </p:sp>
      <p:pic>
        <p:nvPicPr>
          <p:cNvPr id="4" name="Picture 2" descr="F:\turismo-chirilagua\logo_c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833" y="185056"/>
            <a:ext cx="1812167" cy="1091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49275" y="1600201"/>
            <a:ext cx="8042276" cy="4868332"/>
          </a:xfrm>
        </p:spPr>
        <p:txBody>
          <a:bodyPr>
            <a:normAutofit/>
          </a:bodyPr>
          <a:lstStyle/>
          <a:p>
            <a:pPr marL="1133475" lvl="2" indent="-514350"/>
            <a:endParaRPr lang="es-SV" altLang="ja-JP" sz="2400" dirty="0" smtClean="0"/>
          </a:p>
          <a:p>
            <a:pPr marL="1133475" lvl="2" indent="-514350"/>
            <a:r>
              <a:rPr lang="es-SV" altLang="ja-JP" sz="2400" dirty="0" smtClean="0"/>
              <a:t>Canopy </a:t>
            </a:r>
            <a:r>
              <a:rPr lang="es-SV" altLang="ja-JP" sz="2400" dirty="0"/>
              <a:t>en la Laguna de Olomega.</a:t>
            </a:r>
          </a:p>
          <a:p>
            <a:pPr marL="1133475" lvl="2" indent="-514350"/>
            <a:r>
              <a:rPr lang="es-SV" altLang="ja-JP" sz="2400" dirty="0"/>
              <a:t>Centro de entretenimientos: Motos acuáticas, Banana inflable y Tour en lanchas con recorrido e historias de la Laguna Olomega.</a:t>
            </a:r>
          </a:p>
          <a:p>
            <a:pPr marL="1133475" lvl="2" indent="-514350"/>
            <a:r>
              <a:rPr lang="es-SV" altLang="ja-JP" sz="2400" dirty="0"/>
              <a:t>Implementación de pesca nocturnal artesanal y con caña deportiva en la laguna, con enseñanza a los turistas para que aprendan a pescar y sepan la importancia que tiene esto en nuestra cultura.</a:t>
            </a:r>
          </a:p>
          <a:p>
            <a:pPr marL="1133475" lvl="2" indent="-514350"/>
            <a:endParaRPr lang="ja-JP" altLang="en-US" sz="2400" dirty="0"/>
          </a:p>
        </p:txBody>
      </p:sp>
      <p:sp>
        <p:nvSpPr>
          <p:cNvPr id="2" name="タイトル 1"/>
          <p:cNvSpPr>
            <a:spLocks noGrp="1"/>
          </p:cNvSpPr>
          <p:nvPr>
            <p:ph type="title"/>
          </p:nvPr>
        </p:nvSpPr>
        <p:spPr>
          <a:xfrm>
            <a:off x="0" y="107576"/>
            <a:ext cx="8042276" cy="1336956"/>
          </a:xfrm>
        </p:spPr>
        <p:txBody>
          <a:bodyPr/>
          <a:lstStyle/>
          <a:p>
            <a:r>
              <a:rPr lang="es-ES_tradnl" altLang="ja-JP" dirty="0" smtClean="0"/>
              <a:t>Plan de Desarrollo Turístico</a:t>
            </a:r>
            <a:br>
              <a:rPr lang="es-ES_tradnl" altLang="ja-JP" dirty="0" smtClean="0"/>
            </a:br>
            <a:r>
              <a:rPr lang="es-ES_tradnl" altLang="ja-JP" dirty="0" smtClean="0"/>
              <a:t> </a:t>
            </a:r>
            <a:r>
              <a:rPr lang="es-ES_tradnl" altLang="ja-JP" u="sng" dirty="0" smtClean="0"/>
              <a:t>a Largo plazo</a:t>
            </a:r>
            <a:endParaRPr lang="ja-JP" altLang="en-US" u="sng" dirty="0"/>
          </a:p>
        </p:txBody>
      </p:sp>
      <p:pic>
        <p:nvPicPr>
          <p:cNvPr id="4" name="Picture 2" descr="F:\turismo-chirilagua\logo_c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833" y="185056"/>
            <a:ext cx="1812167" cy="1091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mtClean="0"/>
              <a:t>Proyecto Prioritario </a:t>
            </a:r>
            <a:endParaRPr lang="es-SV" dirty="0"/>
          </a:p>
        </p:txBody>
      </p:sp>
      <p:sp>
        <p:nvSpPr>
          <p:cNvPr id="3" name="2 Marcador de contenido"/>
          <p:cNvSpPr>
            <a:spLocks noGrp="1"/>
          </p:cNvSpPr>
          <p:nvPr>
            <p:ph idx="1"/>
          </p:nvPr>
        </p:nvSpPr>
        <p:spPr/>
        <p:txBody>
          <a:bodyPr/>
          <a:lstStyle/>
          <a:p>
            <a:pPr algn="ctr"/>
            <a:r>
              <a:rPr lang="es-SV" smtClean="0"/>
              <a:t>Reconstrucción del Parque Central. </a:t>
            </a:r>
          </a:p>
          <a:p>
            <a:endParaRPr lang="es-SV"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575" y="215220"/>
            <a:ext cx="14144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65" y="2250741"/>
            <a:ext cx="6906126" cy="3892757"/>
          </a:xfrm>
          <a:prstGeom prst="rect">
            <a:avLst/>
          </a:prstGeom>
        </p:spPr>
      </p:pic>
    </p:spTree>
    <p:extLst>
      <p:ext uri="{BB962C8B-B14F-4D97-AF65-F5344CB8AC3E}">
        <p14:creationId xmlns:p14="http://schemas.microsoft.com/office/powerpoint/2010/main" val="2783307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757" y="3200399"/>
            <a:ext cx="4307305" cy="1155033"/>
          </a:xfrm>
        </p:spPr>
        <p:txBody>
          <a:bodyPr/>
          <a:lstStyle/>
          <a:p>
            <a:r>
              <a:rPr lang="es-MX" dirty="0" smtClean="0"/>
              <a:t>GRACIAS POR SU ATENCION PRESTADA</a:t>
            </a:r>
            <a:endParaRPr lang="es-MX" dirty="0"/>
          </a:p>
        </p:txBody>
      </p:sp>
    </p:spTree>
    <p:extLst>
      <p:ext uri="{BB962C8B-B14F-4D97-AF65-F5344CB8AC3E}">
        <p14:creationId xmlns:p14="http://schemas.microsoft.com/office/powerpoint/2010/main" val="4270769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turismo-chirilagua\logo_cd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070" y="637673"/>
            <a:ext cx="8770897" cy="528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522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49275" y="263245"/>
            <a:ext cx="8042276" cy="1336956"/>
          </a:xfrm>
        </p:spPr>
        <p:txBody>
          <a:bodyPr/>
          <a:lstStyle/>
          <a:p>
            <a:r>
              <a:rPr lang="es-ES_tradnl" altLang="ja-JP" u="sng" dirty="0" smtClean="0"/>
              <a:t>Información de Municipio</a:t>
            </a:r>
            <a:endParaRPr lang="ja-JP" altLang="en-US" u="sng" dirty="0"/>
          </a:p>
        </p:txBody>
      </p:sp>
      <p:sp>
        <p:nvSpPr>
          <p:cNvPr id="2" name="コンテンツ プレースホルダ 1"/>
          <p:cNvSpPr>
            <a:spLocks noGrp="1"/>
          </p:cNvSpPr>
          <p:nvPr>
            <p:ph idx="1"/>
          </p:nvPr>
        </p:nvSpPr>
        <p:spPr>
          <a:xfrm>
            <a:off x="549275" y="1600200"/>
            <a:ext cx="8042276" cy="4969041"/>
          </a:xfrm>
        </p:spPr>
        <p:txBody>
          <a:bodyPr>
            <a:normAutofit/>
          </a:bodyPr>
          <a:lstStyle/>
          <a:p>
            <a:r>
              <a:rPr lang="es-ES_tradnl" altLang="ja-JP" dirty="0"/>
              <a:t>Población</a:t>
            </a:r>
            <a:r>
              <a:rPr lang="ja-JP" altLang="en-US" dirty="0"/>
              <a:t>：</a:t>
            </a:r>
            <a:r>
              <a:rPr lang="es-ES" dirty="0"/>
              <a:t> </a:t>
            </a:r>
            <a:r>
              <a:rPr lang="es-ES" dirty="0" smtClean="0"/>
              <a:t>42,500</a:t>
            </a:r>
            <a:r>
              <a:rPr lang="es-SV" dirty="0" smtClean="0"/>
              <a:t> </a:t>
            </a:r>
            <a:r>
              <a:rPr lang="es-SV" dirty="0"/>
              <a:t>habitantes</a:t>
            </a:r>
          </a:p>
          <a:p>
            <a:r>
              <a:rPr lang="es-SV" dirty="0"/>
              <a:t>Altitud: </a:t>
            </a:r>
            <a:r>
              <a:rPr lang="es-ES" dirty="0"/>
              <a:t> </a:t>
            </a:r>
            <a:r>
              <a:rPr lang="es-ES" dirty="0" smtClean="0"/>
              <a:t>120</a:t>
            </a:r>
            <a:r>
              <a:rPr lang="es-ES" dirty="0" smtClean="0"/>
              <a:t> </a:t>
            </a:r>
            <a:r>
              <a:rPr lang="es-SV" dirty="0"/>
              <a:t> </a:t>
            </a:r>
            <a:r>
              <a:rPr lang="es-SV" dirty="0">
                <a:hlinkClick r:id="rId2" tooltip="Msnm"/>
              </a:rPr>
              <a:t>msnm</a:t>
            </a:r>
            <a:endParaRPr lang="es-SV" dirty="0"/>
          </a:p>
          <a:p>
            <a:r>
              <a:rPr lang="es-SV" dirty="0"/>
              <a:t>División política: </a:t>
            </a:r>
            <a:r>
              <a:rPr lang="es-SV" dirty="0" smtClean="0"/>
              <a:t>10 Cantones, </a:t>
            </a:r>
          </a:p>
          <a:p>
            <a:r>
              <a:rPr lang="es-ES_tradnl" altLang="ja-JP" dirty="0" smtClean="0"/>
              <a:t>Superficie</a:t>
            </a:r>
            <a:r>
              <a:rPr lang="es-ES_tradnl" altLang="ja-JP" dirty="0"/>
              <a:t>: </a:t>
            </a:r>
            <a:r>
              <a:rPr lang="es-ES" dirty="0"/>
              <a:t>206.9 </a:t>
            </a:r>
            <a:r>
              <a:rPr lang="es-SV" dirty="0"/>
              <a:t>km²</a:t>
            </a:r>
            <a:endParaRPr lang="es-ES_tradnl" altLang="ja-JP" dirty="0"/>
          </a:p>
          <a:p>
            <a:r>
              <a:rPr lang="es-ES_tradnl" altLang="ja-JP" dirty="0"/>
              <a:t>Fiestas </a:t>
            </a:r>
            <a:r>
              <a:rPr lang="es-ES_tradnl" altLang="ja-JP" dirty="0" smtClean="0"/>
              <a:t>Patronales: 01 al 13 de diciembre</a:t>
            </a:r>
          </a:p>
          <a:p>
            <a:r>
              <a:rPr lang="en-US" altLang="ja-JP" dirty="0" smtClean="0"/>
              <a:t>Clima</a:t>
            </a:r>
            <a:r>
              <a:rPr lang="es-MX" altLang="ja-JP" dirty="0"/>
              <a:t>:  </a:t>
            </a:r>
            <a:r>
              <a:rPr lang="es-ES" dirty="0"/>
              <a:t>Tropical 36°, mínima 32° grados</a:t>
            </a:r>
            <a:r>
              <a:rPr lang="es-MX" dirty="0"/>
              <a:t> en </a:t>
            </a:r>
            <a:r>
              <a:rPr lang="es-MX" altLang="ja-JP" dirty="0"/>
              <a:t>promedio </a:t>
            </a:r>
            <a:endParaRPr lang="es-MX" altLang="ja-JP" dirty="0" smtClean="0"/>
          </a:p>
          <a:p>
            <a:r>
              <a:rPr lang="es-MX" altLang="ja-JP" dirty="0" smtClean="0"/>
              <a:t>Servicios básicos </a:t>
            </a:r>
            <a:r>
              <a:rPr lang="es-MX" altLang="ja-JP" dirty="0" err="1" smtClean="0"/>
              <a:t>publicos</a:t>
            </a:r>
            <a:r>
              <a:rPr lang="es-MX" altLang="ja-JP" dirty="0" smtClean="0"/>
              <a:t> con los que se cuenta</a:t>
            </a:r>
            <a:endParaRPr lang="es-MX" altLang="ja-JP" dirty="0"/>
          </a:p>
          <a:p>
            <a:pPr>
              <a:buNone/>
            </a:pPr>
            <a:endParaRPr lang="ja-JP" altLang="en-US" dirty="0"/>
          </a:p>
        </p:txBody>
      </p:sp>
      <p:pic>
        <p:nvPicPr>
          <p:cNvPr id="7170" name="Picture 2" descr="F:\turismo-chirilagua\logo_cd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666" y="107576"/>
            <a:ext cx="1378334" cy="830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s-ES_tradnl" altLang="ja-JP" u="sng" dirty="0" smtClean="0"/>
              <a:t>Mapa de Chirilagua</a:t>
            </a:r>
            <a:endParaRPr lang="ja-JP" altLang="en-US" u="sng"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8744" y="1444532"/>
            <a:ext cx="65722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F:\turismo-chirilagua\logo_cd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037" y="62672"/>
            <a:ext cx="1848320" cy="1113064"/>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964014" y="2016840"/>
            <a:ext cx="1245183" cy="923330"/>
          </a:xfrm>
          <a:prstGeom prst="rect">
            <a:avLst/>
          </a:prstGeom>
          <a:noFill/>
        </p:spPr>
        <p:txBody>
          <a:bodyPr wrap="square" rtlCol="0">
            <a:spAutoFit/>
          </a:bodyPr>
          <a:lstStyle/>
          <a:p>
            <a:r>
              <a:rPr lang="es-SV" dirty="0" smtClean="0"/>
              <a:t>Declarado sitio Ramsar </a:t>
            </a:r>
            <a:endParaRPr lang="es-SV"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Mapa turístico</a:t>
            </a:r>
            <a:endParaRPr lang="es-MX" dirty="0"/>
          </a:p>
        </p:txBody>
      </p:sp>
      <p:pic>
        <p:nvPicPr>
          <p:cNvPr id="4" name="Imagen 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593305" cy="5089358"/>
          </a:xfrm>
          <a:prstGeom prst="rect">
            <a:avLst/>
          </a:prstGeom>
          <a:noFill/>
        </p:spPr>
      </p:pic>
    </p:spTree>
    <p:extLst>
      <p:ext uri="{BB962C8B-B14F-4D97-AF65-F5344CB8AC3E}">
        <p14:creationId xmlns:p14="http://schemas.microsoft.com/office/powerpoint/2010/main" val="1871837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s-ES_tradnl" altLang="ja-JP" u="sng" dirty="0" smtClean="0"/>
              <a:t>Información de CDT</a:t>
            </a:r>
            <a:endParaRPr lang="ja-JP" altLang="en-US" u="sng" dirty="0"/>
          </a:p>
        </p:txBody>
      </p:sp>
      <p:sp>
        <p:nvSpPr>
          <p:cNvPr id="2" name="コンテンツ プレースホルダ 1"/>
          <p:cNvSpPr>
            <a:spLocks noGrp="1"/>
          </p:cNvSpPr>
          <p:nvPr>
            <p:ph idx="1"/>
          </p:nvPr>
        </p:nvSpPr>
        <p:spPr>
          <a:xfrm>
            <a:off x="549275" y="1600200"/>
            <a:ext cx="8042276" cy="4978400"/>
          </a:xfrm>
        </p:spPr>
        <p:txBody>
          <a:bodyPr>
            <a:normAutofit fontScale="77500" lnSpcReduction="20000"/>
          </a:bodyPr>
          <a:lstStyle/>
          <a:p>
            <a:pPr marL="0" indent="0">
              <a:spcBef>
                <a:spcPts val="0"/>
              </a:spcBef>
              <a:spcAft>
                <a:spcPts val="600"/>
              </a:spcAft>
              <a:buNone/>
            </a:pPr>
            <a:r>
              <a:rPr lang="es-ES_tradnl" altLang="ja-JP" dirty="0" smtClean="0"/>
              <a:t>¿Quiénes somos?</a:t>
            </a:r>
            <a:endParaRPr lang="es-SV" altLang="ja-JP" dirty="0"/>
          </a:p>
          <a:p>
            <a:pPr marL="0" indent="0">
              <a:spcBef>
                <a:spcPts val="0"/>
              </a:spcBef>
              <a:spcAft>
                <a:spcPts val="600"/>
              </a:spcAft>
              <a:buNone/>
            </a:pPr>
            <a:endParaRPr lang="es-SV" altLang="ja-JP" dirty="0"/>
          </a:p>
          <a:p>
            <a:pPr marL="0" indent="0">
              <a:spcBef>
                <a:spcPts val="0"/>
              </a:spcBef>
              <a:spcAft>
                <a:spcPts val="600"/>
              </a:spcAft>
              <a:buNone/>
            </a:pPr>
            <a:r>
              <a:rPr lang="es-SV" altLang="ja-JP" dirty="0"/>
              <a:t>Somos un comité que trabaja con el fin de lograr el desarrollo  turístico, por ello estamos comprometidos con la comunidad como un todo, con el apoyo de la municipalidad  y del gobierno central (MITUR) con el fin de alcanzar los resultados esperados, convirtiéndonos en una entidad estratégica y participativa</a:t>
            </a:r>
            <a:r>
              <a:rPr lang="es-SV" altLang="ja-JP" dirty="0" smtClean="0"/>
              <a:t>..</a:t>
            </a:r>
            <a:endParaRPr lang="es-SV" altLang="ja-JP" dirty="0"/>
          </a:p>
          <a:p>
            <a:pPr marL="0" indent="0">
              <a:spcBef>
                <a:spcPts val="0"/>
              </a:spcBef>
              <a:spcAft>
                <a:spcPts val="600"/>
              </a:spcAft>
              <a:buNone/>
            </a:pPr>
            <a:endParaRPr lang="es-ES_tradnl" altLang="ja-JP" dirty="0" smtClean="0"/>
          </a:p>
          <a:p>
            <a:pPr marL="0" indent="0">
              <a:spcBef>
                <a:spcPts val="0"/>
              </a:spcBef>
              <a:spcAft>
                <a:spcPts val="600"/>
              </a:spcAft>
              <a:buNone/>
            </a:pPr>
            <a:r>
              <a:rPr lang="es-SV" dirty="0"/>
              <a:t>MISION:</a:t>
            </a:r>
          </a:p>
          <a:p>
            <a:pPr marL="0" indent="0">
              <a:spcBef>
                <a:spcPts val="0"/>
              </a:spcBef>
              <a:spcAft>
                <a:spcPts val="600"/>
              </a:spcAft>
              <a:buNone/>
            </a:pPr>
            <a:endParaRPr lang="es-SV" dirty="0"/>
          </a:p>
          <a:p>
            <a:pPr marL="0" indent="0">
              <a:spcBef>
                <a:spcPts val="0"/>
              </a:spcBef>
              <a:spcAft>
                <a:spcPts val="600"/>
              </a:spcAft>
              <a:buNone/>
            </a:pPr>
            <a:r>
              <a:rPr lang="es-SV" dirty="0" smtClean="0"/>
              <a:t>“Desarrollar turísticamente el </a:t>
            </a:r>
            <a:r>
              <a:rPr lang="es-SV" dirty="0"/>
              <a:t>Municipio de Chirilagua, a través del fortalecimiento de las capacidades de los lugareños”</a:t>
            </a:r>
          </a:p>
          <a:p>
            <a:pPr marL="0" indent="0">
              <a:spcBef>
                <a:spcPts val="0"/>
              </a:spcBef>
              <a:spcAft>
                <a:spcPts val="600"/>
              </a:spcAft>
              <a:buNone/>
            </a:pPr>
            <a:endParaRPr lang="es-SV" dirty="0"/>
          </a:p>
          <a:p>
            <a:pPr marL="0" indent="0">
              <a:spcBef>
                <a:spcPts val="0"/>
              </a:spcBef>
              <a:spcAft>
                <a:spcPts val="600"/>
              </a:spcAft>
              <a:buNone/>
            </a:pPr>
            <a:r>
              <a:rPr lang="es-SV" dirty="0"/>
              <a:t>VISION:</a:t>
            </a:r>
          </a:p>
          <a:p>
            <a:pPr marL="0" indent="0">
              <a:spcBef>
                <a:spcPts val="0"/>
              </a:spcBef>
              <a:spcAft>
                <a:spcPts val="600"/>
              </a:spcAft>
              <a:buNone/>
            </a:pPr>
            <a:r>
              <a:rPr lang="es-SV" dirty="0"/>
              <a:t>“Ser un CDT fortalecido, logrando el crecimiento turístico y económico del Municipio, así como el desarrollo de las capacidades en la oferta complementaria de los lugares turísticos” </a:t>
            </a:r>
          </a:p>
          <a:p>
            <a:pPr marL="0" indent="0">
              <a:spcBef>
                <a:spcPts val="0"/>
              </a:spcBef>
              <a:spcAft>
                <a:spcPts val="600"/>
              </a:spcAft>
              <a:buNone/>
            </a:pPr>
            <a:endParaRPr lang="es-SV" dirty="0"/>
          </a:p>
          <a:p>
            <a:pPr>
              <a:spcBef>
                <a:spcPts val="0"/>
              </a:spcBef>
              <a:spcAft>
                <a:spcPts val="600"/>
              </a:spcAft>
            </a:pPr>
            <a:endParaRPr lang="es-ES_tradnl" altLang="ja-JP" dirty="0" smtClean="0"/>
          </a:p>
        </p:txBody>
      </p:sp>
      <p:pic>
        <p:nvPicPr>
          <p:cNvPr id="8194" name="Picture 2" descr="F:\turismo-chirilagua\logo_c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309" y="7618"/>
            <a:ext cx="1415391" cy="852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Nuestra Prioridad </a:t>
            </a:r>
            <a:endParaRPr lang="es-SV" dirty="0"/>
          </a:p>
        </p:txBody>
      </p:sp>
      <p:sp>
        <p:nvSpPr>
          <p:cNvPr id="3" name="2 Marcador de contenido"/>
          <p:cNvSpPr>
            <a:spLocks noGrp="1"/>
          </p:cNvSpPr>
          <p:nvPr>
            <p:ph idx="1"/>
          </p:nvPr>
        </p:nvSpPr>
        <p:spPr>
          <a:xfrm>
            <a:off x="549275" y="1611087"/>
            <a:ext cx="8042276" cy="4343400"/>
          </a:xfrm>
        </p:spPr>
        <p:txBody>
          <a:bodyPr>
            <a:normAutofit lnSpcReduction="10000"/>
          </a:bodyPr>
          <a:lstStyle/>
          <a:p>
            <a:pPr algn="just"/>
            <a:r>
              <a:rPr lang="es-SV" dirty="0"/>
              <a:t>Nosotros como CDT de Chirilagua </a:t>
            </a:r>
            <a:r>
              <a:rPr lang="es-SV" dirty="0" smtClean="0"/>
              <a:t>conformamos una </a:t>
            </a:r>
            <a:r>
              <a:rPr lang="es-SV" dirty="0"/>
              <a:t>junta directiva que nos </a:t>
            </a:r>
            <a:r>
              <a:rPr lang="es-SV" dirty="0" smtClean="0"/>
              <a:t>respalda como comité </a:t>
            </a:r>
            <a:r>
              <a:rPr lang="es-SV" dirty="0"/>
              <a:t>de desarrollo </a:t>
            </a:r>
            <a:r>
              <a:rPr lang="es-SV" dirty="0" smtClean="0"/>
              <a:t>turístico </a:t>
            </a:r>
            <a:r>
              <a:rPr lang="es-SV" dirty="0"/>
              <a:t>tomamos a bien la </a:t>
            </a:r>
            <a:r>
              <a:rPr lang="es-SV" dirty="0" smtClean="0"/>
              <a:t>presencia </a:t>
            </a:r>
            <a:r>
              <a:rPr lang="es-SV" dirty="0"/>
              <a:t>e inclusión de actores locales claves entre los cuales podemos mencionar empresarios de medios de comunicación, microempresarios, profesionales en la rama de turismo y los lideres de la zona de la playa de cuco </a:t>
            </a:r>
            <a:r>
              <a:rPr lang="es-SV" dirty="0" smtClean="0"/>
              <a:t>así </a:t>
            </a:r>
            <a:r>
              <a:rPr lang="es-SV" dirty="0"/>
              <a:t>como de las lagunas del municipio, los cuales conocen la importancia de trabajar como </a:t>
            </a:r>
            <a:r>
              <a:rPr lang="es-SV" dirty="0" smtClean="0"/>
              <a:t>comité, </a:t>
            </a:r>
            <a:r>
              <a:rPr lang="es-SV" dirty="0"/>
              <a:t>los roles y las funciones de cada miembro del mismo </a:t>
            </a:r>
            <a:r>
              <a:rPr lang="es-SV" dirty="0" smtClean="0"/>
              <a:t>así </a:t>
            </a:r>
            <a:r>
              <a:rPr lang="es-SV" dirty="0"/>
              <a:t>como </a:t>
            </a:r>
            <a:r>
              <a:rPr lang="es-SV" dirty="0" smtClean="0"/>
              <a:t>también </a:t>
            </a:r>
            <a:r>
              <a:rPr lang="es-SV" dirty="0"/>
              <a:t>tomar en cuenta la ayuda de </a:t>
            </a:r>
            <a:r>
              <a:rPr lang="es-SV" dirty="0" smtClean="0"/>
              <a:t>jóvenes </a:t>
            </a:r>
            <a:r>
              <a:rPr lang="es-SV" dirty="0"/>
              <a:t>estudiantes y miembros civiles. </a:t>
            </a:r>
            <a:endParaRPr lang="es-SV" dirty="0" smtClean="0"/>
          </a:p>
        </p:txBody>
      </p:sp>
      <p:pic>
        <p:nvPicPr>
          <p:cNvPr id="9218" name="Picture 2" descr="F:\turismo-chirilagua\logo_c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833" y="195942"/>
            <a:ext cx="1812167" cy="109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61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s-ES_tradnl" altLang="ja-JP" u="sng" dirty="0" smtClean="0"/>
              <a:t>Información de CDT</a:t>
            </a:r>
            <a:endParaRPr lang="ja-JP" altLang="en-US" u="sng" dirty="0"/>
          </a:p>
        </p:txBody>
      </p:sp>
      <p:sp>
        <p:nvSpPr>
          <p:cNvPr id="3" name="コンテンツ プレースホルダ 2"/>
          <p:cNvSpPr>
            <a:spLocks noGrp="1"/>
          </p:cNvSpPr>
          <p:nvPr>
            <p:ph idx="1"/>
          </p:nvPr>
        </p:nvSpPr>
        <p:spPr/>
        <p:txBody>
          <a:bodyPr>
            <a:noAutofit/>
          </a:bodyPr>
          <a:lstStyle/>
          <a:p>
            <a:pPr marL="0" indent="0">
              <a:lnSpc>
                <a:spcPct val="120000"/>
              </a:lnSpc>
              <a:spcBef>
                <a:spcPts val="0"/>
              </a:spcBef>
              <a:spcAft>
                <a:spcPts val="600"/>
              </a:spcAft>
              <a:buNone/>
            </a:pPr>
            <a:r>
              <a:rPr lang="es-ES_tradnl" altLang="ja-JP" dirty="0" smtClean="0"/>
              <a:t>¿Qué hemos hecho?</a:t>
            </a:r>
          </a:p>
          <a:p>
            <a:pPr>
              <a:lnSpc>
                <a:spcPct val="120000"/>
              </a:lnSpc>
              <a:spcBef>
                <a:spcPts val="0"/>
              </a:spcBef>
              <a:spcAft>
                <a:spcPts val="600"/>
              </a:spcAft>
            </a:pPr>
            <a:r>
              <a:rPr lang="es-ES_tradnl" altLang="ja-JP" dirty="0" smtClean="0"/>
              <a:t>Capacitaciones a vendedores de el cuco</a:t>
            </a:r>
            <a:endParaRPr lang="es-SV" altLang="ja-JP" dirty="0" smtClean="0"/>
          </a:p>
          <a:p>
            <a:pPr lvl="1">
              <a:lnSpc>
                <a:spcPct val="120000"/>
              </a:lnSpc>
              <a:spcBef>
                <a:spcPts val="0"/>
              </a:spcBef>
              <a:spcAft>
                <a:spcPts val="600"/>
              </a:spcAft>
            </a:pPr>
            <a:r>
              <a:rPr lang="es-SV" altLang="ja-JP" dirty="0" smtClean="0"/>
              <a:t>Vender </a:t>
            </a:r>
            <a:r>
              <a:rPr lang="es-SV" altLang="ja-JP" dirty="0"/>
              <a:t>camisas y otros promocionales con la marca de </a:t>
            </a:r>
            <a:r>
              <a:rPr lang="es-SV" altLang="ja-JP" dirty="0" smtClean="0"/>
              <a:t>Chirilagua</a:t>
            </a:r>
            <a:r>
              <a:rPr lang="es-SV" altLang="ja-JP" dirty="0"/>
              <a:t> </a:t>
            </a:r>
          </a:p>
          <a:p>
            <a:pPr lvl="1">
              <a:lnSpc>
                <a:spcPct val="120000"/>
              </a:lnSpc>
              <a:spcBef>
                <a:spcPts val="0"/>
              </a:spcBef>
              <a:spcAft>
                <a:spcPts val="600"/>
              </a:spcAft>
            </a:pPr>
            <a:r>
              <a:rPr lang="es-SV" altLang="ja-JP" dirty="0" smtClean="0"/>
              <a:t>Se han implementado patrullas de Vigilancia </a:t>
            </a:r>
          </a:p>
          <a:p>
            <a:pPr lvl="1">
              <a:lnSpc>
                <a:spcPct val="120000"/>
              </a:lnSpc>
              <a:spcBef>
                <a:spcPts val="0"/>
              </a:spcBef>
              <a:spcAft>
                <a:spcPts val="600"/>
              </a:spcAft>
            </a:pPr>
            <a:r>
              <a:rPr lang="es-SV" altLang="ja-JP" dirty="0" smtClean="0"/>
              <a:t>Paquetes turísticos</a:t>
            </a:r>
          </a:p>
          <a:p>
            <a:pPr lvl="1">
              <a:lnSpc>
                <a:spcPct val="120000"/>
              </a:lnSpc>
              <a:spcBef>
                <a:spcPts val="0"/>
              </a:spcBef>
              <a:spcAft>
                <a:spcPts val="600"/>
              </a:spcAft>
            </a:pPr>
            <a:r>
              <a:rPr lang="es-SV" altLang="ja-JP" dirty="0" smtClean="0"/>
              <a:t>Capacitaciones de artesanías (JICA) </a:t>
            </a:r>
          </a:p>
          <a:p>
            <a:pPr lvl="1">
              <a:lnSpc>
                <a:spcPct val="120000"/>
              </a:lnSpc>
              <a:spcBef>
                <a:spcPts val="0"/>
              </a:spcBef>
              <a:spcAft>
                <a:spcPts val="600"/>
              </a:spcAft>
            </a:pPr>
            <a:r>
              <a:rPr lang="es-SV" altLang="ja-JP" dirty="0" smtClean="0"/>
              <a:t>Creación de mapa  turístico  </a:t>
            </a:r>
            <a:endParaRPr lang="es-SV" altLang="ja-JP" dirty="0"/>
          </a:p>
          <a:p>
            <a:pPr marL="349250" lvl="1" indent="0">
              <a:lnSpc>
                <a:spcPct val="120000"/>
              </a:lnSpc>
              <a:spcBef>
                <a:spcPts val="0"/>
              </a:spcBef>
              <a:spcAft>
                <a:spcPts val="600"/>
              </a:spcAft>
              <a:buNone/>
            </a:pPr>
            <a:r>
              <a:rPr lang="es-ES_tradnl" altLang="ja-JP" dirty="0" smtClean="0"/>
              <a:t>. </a:t>
            </a:r>
          </a:p>
          <a:p>
            <a:pPr lvl="1">
              <a:lnSpc>
                <a:spcPct val="120000"/>
              </a:lnSpc>
              <a:spcBef>
                <a:spcPts val="0"/>
              </a:spcBef>
              <a:spcAft>
                <a:spcPts val="600"/>
              </a:spcAft>
            </a:pPr>
            <a:endParaRPr lang="es-ES_tradnl" altLang="ja-JP" dirty="0" smtClean="0"/>
          </a:p>
        </p:txBody>
      </p:sp>
      <p:pic>
        <p:nvPicPr>
          <p:cNvPr id="10242" name="Picture 2" descr="F:\turismo-chirilagua\logo_c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522" y="107576"/>
            <a:ext cx="1649478" cy="993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60367"/>
            <a:ext cx="7478486" cy="1336956"/>
          </a:xfrm>
        </p:spPr>
        <p:txBody>
          <a:bodyPr/>
          <a:lstStyle/>
          <a:p>
            <a:r>
              <a:rPr lang="es-ES_tradnl" altLang="ja-JP" u="sng" dirty="0" smtClean="0"/>
              <a:t/>
            </a:r>
            <a:br>
              <a:rPr lang="es-ES_tradnl" altLang="ja-JP" u="sng" dirty="0" smtClean="0"/>
            </a:br>
            <a:r>
              <a:rPr lang="es-ES_tradnl" altLang="ja-JP" u="sng" dirty="0"/>
              <a:t/>
            </a:r>
            <a:br>
              <a:rPr lang="es-ES_tradnl" altLang="ja-JP" u="sng" dirty="0"/>
            </a:br>
            <a:r>
              <a:rPr lang="es-ES_tradnl" altLang="ja-JP" u="sng" dirty="0" smtClean="0"/>
              <a:t/>
            </a:r>
            <a:br>
              <a:rPr lang="es-ES_tradnl" altLang="ja-JP" u="sng" dirty="0" smtClean="0"/>
            </a:br>
            <a:r>
              <a:rPr lang="es-ES_tradnl" altLang="ja-JP" u="sng" dirty="0"/>
              <a:t/>
            </a:r>
            <a:br>
              <a:rPr lang="es-ES_tradnl" altLang="ja-JP" u="sng" dirty="0"/>
            </a:br>
            <a:r>
              <a:rPr lang="es-ES_tradnl" altLang="ja-JP" u="sng" dirty="0" smtClean="0"/>
              <a:t/>
            </a:r>
            <a:br>
              <a:rPr lang="es-ES_tradnl" altLang="ja-JP" u="sng" dirty="0" smtClean="0"/>
            </a:br>
            <a:r>
              <a:rPr lang="es-ES_tradnl" altLang="ja-JP" u="sng" dirty="0" smtClean="0"/>
              <a:t>Lista de Recursos Turísticos</a:t>
            </a:r>
            <a:endParaRPr lang="ja-JP" altLang="en-US"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21" y="2024745"/>
            <a:ext cx="1838779" cy="170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81849" y="2024745"/>
            <a:ext cx="2113695" cy="17021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turismo-chirilagua\logo_cd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1833" y="185056"/>
            <a:ext cx="1812167" cy="10912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8148" y="2213811"/>
            <a:ext cx="2261179" cy="1513119"/>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47220" y="3940200"/>
            <a:ext cx="1838779" cy="646331"/>
          </a:xfrm>
          <a:prstGeom prst="rect">
            <a:avLst/>
          </a:prstGeom>
          <a:noFill/>
        </p:spPr>
        <p:txBody>
          <a:bodyPr wrap="square" rtlCol="0">
            <a:spAutoFit/>
          </a:bodyPr>
          <a:lstStyle/>
          <a:p>
            <a:r>
              <a:rPr lang="es-SV" dirty="0" smtClean="0"/>
              <a:t>Malecón Playa El Cuco</a:t>
            </a:r>
            <a:endParaRPr lang="es-SV" dirty="0"/>
          </a:p>
        </p:txBody>
      </p:sp>
      <p:sp>
        <p:nvSpPr>
          <p:cNvPr id="8" name="7 CuadroTexto"/>
          <p:cNvSpPr txBox="1"/>
          <p:nvPr/>
        </p:nvSpPr>
        <p:spPr>
          <a:xfrm>
            <a:off x="6198149" y="3951947"/>
            <a:ext cx="2945851" cy="646331"/>
          </a:xfrm>
          <a:prstGeom prst="rect">
            <a:avLst/>
          </a:prstGeom>
          <a:noFill/>
        </p:spPr>
        <p:txBody>
          <a:bodyPr wrap="square" rtlCol="0">
            <a:spAutoFit/>
          </a:bodyPr>
          <a:lstStyle/>
          <a:p>
            <a:r>
              <a:rPr lang="es-SV" dirty="0" smtClean="0"/>
              <a:t>Petrograbados en Tierra Blanca </a:t>
            </a:r>
            <a:endParaRPr lang="es-SV" dirty="0"/>
          </a:p>
        </p:txBody>
      </p:sp>
      <p:sp>
        <p:nvSpPr>
          <p:cNvPr id="9" name="8 CuadroTexto"/>
          <p:cNvSpPr txBox="1"/>
          <p:nvPr/>
        </p:nvSpPr>
        <p:spPr>
          <a:xfrm>
            <a:off x="3081849" y="3934042"/>
            <a:ext cx="2560674" cy="369332"/>
          </a:xfrm>
          <a:prstGeom prst="rect">
            <a:avLst/>
          </a:prstGeom>
          <a:noFill/>
        </p:spPr>
        <p:txBody>
          <a:bodyPr wrap="square" rtlCol="0">
            <a:spAutoFit/>
          </a:bodyPr>
          <a:lstStyle/>
          <a:p>
            <a:r>
              <a:rPr lang="es-SV" dirty="0" smtClean="0"/>
              <a:t>Laguna De Olomega </a:t>
            </a:r>
            <a:endParaRPr lang="es-SV"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8203" y="4303374"/>
            <a:ext cx="2721944" cy="1815153"/>
          </a:xfrm>
          <a:prstGeom prst="rect">
            <a:avLst/>
          </a:prstGeom>
        </p:spPr>
      </p:pic>
      <p:sp>
        <p:nvSpPr>
          <p:cNvPr id="5" name="TextBox 4"/>
          <p:cNvSpPr txBox="1"/>
          <p:nvPr/>
        </p:nvSpPr>
        <p:spPr>
          <a:xfrm>
            <a:off x="3014899" y="6118527"/>
            <a:ext cx="2028551" cy="369332"/>
          </a:xfrm>
          <a:prstGeom prst="rect">
            <a:avLst/>
          </a:prstGeom>
          <a:noFill/>
        </p:spPr>
        <p:txBody>
          <a:bodyPr wrap="square" rtlCol="0">
            <a:spAutoFit/>
          </a:bodyPr>
          <a:lstStyle/>
          <a:p>
            <a:r>
              <a:rPr lang="es-MX" dirty="0" smtClean="0"/>
              <a:t>Playa Las Flores</a:t>
            </a:r>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そよ風">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そよ風">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そよ風">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1378</TotalTime>
  <Words>875</Words>
  <Application>Microsoft Office PowerPoint</Application>
  <PresentationFormat>Presentación en pantalla (4:3)</PresentationFormat>
  <Paragraphs>102</Paragraphs>
  <Slides>19</Slides>
  <Notes>2</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そよ風</vt:lpstr>
      <vt:lpstr>Concepto de Desarrollo Turístico</vt:lpstr>
      <vt:lpstr>Presentación de PowerPoint</vt:lpstr>
      <vt:lpstr>Información de Municipio</vt:lpstr>
      <vt:lpstr>Mapa de Chirilagua</vt:lpstr>
      <vt:lpstr>Mapa turístico</vt:lpstr>
      <vt:lpstr>Información de CDT</vt:lpstr>
      <vt:lpstr>Nuestra Prioridad </vt:lpstr>
      <vt:lpstr>Información de CDT</vt:lpstr>
      <vt:lpstr>     Lista de Recursos Turísticos</vt:lpstr>
      <vt:lpstr>Recursos Natural</vt:lpstr>
      <vt:lpstr>Recursos Cultural</vt:lpstr>
      <vt:lpstr>Visión Objetivo 2030</vt:lpstr>
      <vt:lpstr>Lista de los Proyectos de Desarrollo Turísticos</vt:lpstr>
      <vt:lpstr>Plan de Desarrollo Turístico</vt:lpstr>
      <vt:lpstr>Plan de Desarrollo Turístico  a corto plazo</vt:lpstr>
      <vt:lpstr>Plan de Desarrollo Turístico  a mediano plazo</vt:lpstr>
      <vt:lpstr>Plan de Desarrollo Turístico  a Largo plazo</vt:lpstr>
      <vt:lpstr>Proyecto Prioritario </vt:lpstr>
      <vt:lpstr>GRACIAS POR SU ATENCION PRESTADA</vt:lpstr>
    </vt:vector>
  </TitlesOfParts>
  <Company>spiralgroove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Concepto de Desarrollo Turístico</dc:title>
  <dc:creator>akiyama aya</dc:creator>
  <cp:lastModifiedBy>Lonywolf Lemus</cp:lastModifiedBy>
  <cp:revision>108</cp:revision>
  <dcterms:created xsi:type="dcterms:W3CDTF">2013-02-14T16:50:05Z</dcterms:created>
  <dcterms:modified xsi:type="dcterms:W3CDTF">2013-02-21T14:21:54Z</dcterms:modified>
</cp:coreProperties>
</file>