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7" r:id="rId1"/>
  </p:sldMasterIdLst>
  <p:notesMasterIdLst>
    <p:notesMasterId r:id="rId36"/>
  </p:notesMasterIdLst>
  <p:handoutMasterIdLst>
    <p:handoutMasterId r:id="rId37"/>
  </p:handoutMasterIdLst>
  <p:sldIdLst>
    <p:sldId id="256" r:id="rId2"/>
    <p:sldId id="257" r:id="rId3"/>
    <p:sldId id="297" r:id="rId4"/>
    <p:sldId id="259" r:id="rId5"/>
    <p:sldId id="294" r:id="rId6"/>
    <p:sldId id="260" r:id="rId7"/>
    <p:sldId id="295" r:id="rId8"/>
    <p:sldId id="296" r:id="rId9"/>
    <p:sldId id="261" r:id="rId10"/>
    <p:sldId id="286" r:id="rId11"/>
    <p:sldId id="287" r:id="rId12"/>
    <p:sldId id="290" r:id="rId13"/>
    <p:sldId id="291" r:id="rId14"/>
    <p:sldId id="292" r:id="rId15"/>
    <p:sldId id="276" r:id="rId16"/>
    <p:sldId id="263" r:id="rId17"/>
    <p:sldId id="264" r:id="rId18"/>
    <p:sldId id="272" r:id="rId19"/>
    <p:sldId id="265" r:id="rId20"/>
    <p:sldId id="298" r:id="rId21"/>
    <p:sldId id="266" r:id="rId22"/>
    <p:sldId id="299" r:id="rId23"/>
    <p:sldId id="277" r:id="rId24"/>
    <p:sldId id="279" r:id="rId25"/>
    <p:sldId id="300" r:id="rId26"/>
    <p:sldId id="280" r:id="rId27"/>
    <p:sldId id="281" r:id="rId28"/>
    <p:sldId id="301" r:id="rId29"/>
    <p:sldId id="282" r:id="rId30"/>
    <p:sldId id="283" r:id="rId31"/>
    <p:sldId id="302" r:id="rId32"/>
    <p:sldId id="284" r:id="rId33"/>
    <p:sldId id="267" r:id="rId34"/>
    <p:sldId id="278" r:id="rId3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間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2833802-FEF1-4C79-8D5D-14CF1EAF98D9}" styleName="淡色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間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濃色 2 - アクセント 1/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中間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間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16" autoAdjust="0"/>
    <p:restoredTop sz="94660"/>
  </p:normalViewPr>
  <p:slideViewPr>
    <p:cSldViewPr snapToGrid="0" snapToObjects="1">
      <p:cViewPr>
        <p:scale>
          <a:sx n="75" d="100"/>
          <a:sy n="75" d="100"/>
        </p:scale>
        <p:origin x="-9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A7F0D5-AC5B-C34A-BCF7-08622768275B}" type="datetimeFigureOut">
              <a:rPr lang="ja-JP" altLang="en-US" smtClean="0"/>
              <a:pPr/>
              <a:t>2013/2/21</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66A42C-1ECA-7F4B-A8D7-8F34BBBFACCB}" type="slidenum">
              <a:rPr lang="ja-JP" altLang="en-US" smtClean="0"/>
              <a:pPr/>
              <a:t>‹Nº›</a:t>
            </a:fld>
            <a:endParaRPr lang="ja-JP" altLang="en-US"/>
          </a:p>
        </p:txBody>
      </p:sp>
    </p:spTree>
    <p:extLst>
      <p:ext uri="{BB962C8B-B14F-4D97-AF65-F5344CB8AC3E}">
        <p14:creationId xmlns:p14="http://schemas.microsoft.com/office/powerpoint/2010/main" val="1744013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9126C-9AA6-0E4D-AA57-09FBF3B49D55}" type="datetimeFigureOut">
              <a:rPr lang="ja-JP" altLang="en-US" smtClean="0"/>
              <a:pPr/>
              <a:t>2013/2/21</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CAB0C5-5EFE-C841-AAE9-09CF93004CB9}" type="slidenum">
              <a:rPr lang="ja-JP" altLang="en-US" smtClean="0"/>
              <a:pPr/>
              <a:t>‹Nº›</a:t>
            </a:fld>
            <a:endParaRPr lang="ja-JP" altLang="en-US"/>
          </a:p>
        </p:txBody>
      </p:sp>
    </p:spTree>
    <p:extLst>
      <p:ext uri="{BB962C8B-B14F-4D97-AF65-F5344CB8AC3E}">
        <p14:creationId xmlns:p14="http://schemas.microsoft.com/office/powerpoint/2010/main" val="356464849"/>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この分類でいいか？</a:t>
            </a:r>
            <a:r>
              <a:rPr lang="en-US" altLang="ja-JP" dirty="0" smtClean="0"/>
              <a:t>→</a:t>
            </a:r>
            <a:r>
              <a:rPr lang="es-ES_tradnl" altLang="ja-JP" smtClean="0"/>
              <a:t>Daniel</a:t>
            </a:r>
            <a:r>
              <a:rPr lang="ja-JP" altLang="en-US" smtClean="0"/>
              <a:t>の</a:t>
            </a:r>
            <a:r>
              <a:rPr lang="ja-JP" altLang="en-US" dirty="0" smtClean="0"/>
              <a:t>調査結果参照</a:t>
            </a:r>
            <a:endParaRPr lang="en-US" altLang="ja-JP" dirty="0" smtClean="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9</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23</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24</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25</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26</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27</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28</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29</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30</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31</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32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写真はすべて入れるか？</a:t>
            </a:r>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10</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写真はすべて入れるか？</a:t>
            </a:r>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11</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写真はすべて入れるか？</a:t>
            </a:r>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12</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写真はすべて入れるか？</a:t>
            </a:r>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13</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写真はすべて入れるか？</a:t>
            </a:r>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14</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ドラフトにある計画を当てはめる？</a:t>
            </a:r>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18</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21</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ドラフトにある計画を当てはめる？</a:t>
            </a:r>
          </a:p>
          <a:p>
            <a:endParaRPr lang="ja-JP" altLang="en-US" dirty="0"/>
          </a:p>
        </p:txBody>
      </p:sp>
      <p:sp>
        <p:nvSpPr>
          <p:cNvPr id="4" name="スライド番号プレースホルダ 3"/>
          <p:cNvSpPr>
            <a:spLocks noGrp="1"/>
          </p:cNvSpPr>
          <p:nvPr>
            <p:ph type="sldNum" sz="quarter" idx="10"/>
          </p:nvPr>
        </p:nvSpPr>
        <p:spPr/>
        <p:txBody>
          <a:bodyPr/>
          <a:lstStyle/>
          <a:p>
            <a:fld id="{63CAB0C5-5EFE-C841-AAE9-09CF93004CB9}" type="slidenum">
              <a:rPr lang="ja-JP" altLang="en-US" smtClean="0"/>
              <a:pPr/>
              <a:t>22</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ja-JP" altLang="es-ES_tradnl" smtClean="0"/>
              <a:t>マスタ タイトルの書式設定</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s-ES_tradnl" smtClean="0"/>
              <a:t>マスタ サブタイトルの書式設定</a:t>
            </a:r>
            <a:endParaRPr/>
          </a:p>
        </p:txBody>
      </p:sp>
      <p:sp>
        <p:nvSpPr>
          <p:cNvPr id="4" name="Date Placeholder 3"/>
          <p:cNvSpPr>
            <a:spLocks noGrp="1"/>
          </p:cNvSpPr>
          <p:nvPr>
            <p:ph type="dt" sz="half" idx="10"/>
          </p:nvPr>
        </p:nvSpPr>
        <p:spPr/>
        <p:txBody>
          <a:bodyPr/>
          <a:lstStyle/>
          <a:p>
            <a:fld id="{C699CB88-5E1A-4FAC-892A-60949ACB1F6F}" type="datetimeFigureOut">
              <a:rPr lang="en-US" altLang="ja-JP" smtClean="0"/>
              <a:pPr/>
              <a:t>2/21/2013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‹Nº›</a:t>
            </a:fld>
            <a:endParaRPr kumimoji="0"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図">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ja-JP" altLang="es-ES_tradnl" smtClean="0"/>
              <a:t>マスタ タイトルの書式設定</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s-ES_tradnl" smtClean="0"/>
              <a:t>マスタ テキストの書式設定</a:t>
            </a:r>
          </a:p>
        </p:txBody>
      </p:sp>
      <p:sp>
        <p:nvSpPr>
          <p:cNvPr id="5" name="Date Placeholder 4"/>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91A264AD-4E2F-304E-A941-7BAD3838DA53}" type="slidenum">
              <a:rPr lang="ja-JP" altLang="en-US" smtClean="0"/>
              <a:pPr/>
              <a:t>‹Nº›</a:t>
            </a:fld>
            <a:endParaRPr lang="ja-JP" alt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s-ES_tradnl" smtClean="0"/>
              <a:t>アイコンをクリックして図を追加</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s-ES_tradnl" smtClean="0"/>
              <a:t>マスタ タイトルの書式設定</a:t>
            </a:r>
            <a:endParaRPr/>
          </a:p>
        </p:txBody>
      </p:sp>
      <p:sp>
        <p:nvSpPr>
          <p:cNvPr id="3" name="Vertical Text Placeholder 2"/>
          <p:cNvSpPr>
            <a:spLocks noGrp="1"/>
          </p:cNvSpPr>
          <p:nvPr>
            <p:ph type="body" orient="vert" idx="1"/>
          </p:nvPr>
        </p:nvSpPr>
        <p:spPr/>
        <p:txBody>
          <a:bodyPr vert="eaVert"/>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Date Placeholder 3"/>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ja-JP" altLang="es-ES_tradnl" smtClean="0"/>
              <a:t>マスタ タイトルの書式設定</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Date Placeholder 3"/>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s-ES_tradnl" smtClean="0"/>
              <a:t>マスタ タイトルの書式設定</a:t>
            </a:r>
            <a:endParaRPr/>
          </a:p>
        </p:txBody>
      </p:sp>
      <p:sp>
        <p:nvSpPr>
          <p:cNvPr id="3" name="Content Placeholder 2"/>
          <p:cNvSpPr>
            <a:spLocks noGrp="1"/>
          </p:cNvSpPr>
          <p:nvPr>
            <p:ph idx="1"/>
          </p:nvPr>
        </p:nvSpPr>
        <p:spPr/>
        <p:txBody>
          <a:body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Date Placeholder 3"/>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図付き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ja-JP" altLang="es-ES_tradnl" smtClean="0"/>
              <a:t>マスタ タイトルの書式設定</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s-ES_tradnl" smtClean="0"/>
              <a:t>マスタ サブタイトルの書式設定</a:t>
            </a:r>
            <a:endParaRPr/>
          </a:p>
        </p:txBody>
      </p:sp>
      <p:sp>
        <p:nvSpPr>
          <p:cNvPr id="4" name="Date Placeholder 3"/>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91A264AD-4E2F-304E-A941-7BAD3838DA53}" type="slidenum">
              <a:rPr lang="ja-JP" altLang="en-US" smtClean="0"/>
              <a:pPr/>
              <a:t>‹Nº›</a:t>
            </a:fld>
            <a:endParaRPr lang="ja-JP" alt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s-ES_tradnl" smtClean="0"/>
              <a:t>アイコンをクリックして図を追加</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ja-JP" altLang="es-ES_tradnl" smtClean="0"/>
              <a:t>マスタ タイトルの書式設定</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s-ES_tradnl" smtClean="0"/>
              <a:t>マスタ テキストの書式設定</a:t>
            </a:r>
          </a:p>
        </p:txBody>
      </p:sp>
      <p:sp>
        <p:nvSpPr>
          <p:cNvPr id="4" name="Date Placeholder 3"/>
          <p:cNvSpPr>
            <a:spLocks noGrp="1"/>
          </p:cNvSpPr>
          <p:nvPr>
            <p:ph type="dt" sz="half" idx="10"/>
          </p:nvPr>
        </p:nvSpPr>
        <p:spPr/>
        <p:txBody>
          <a:bodyPr/>
          <a:lstStyle/>
          <a:p>
            <a:fld id="{C699CB88-5E1A-4FAC-892A-60949ACB1F6F}" type="datetimeFigureOut">
              <a:rPr lang="en-US" altLang="ja-JP" smtClean="0"/>
              <a:pPr/>
              <a:t>2/21/2013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‹Nº›</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ja-JP" altLang="es-ES_tradnl" smtClean="0"/>
              <a:t>マスタ タイトルの書式設定</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5" name="Date Placeholder 4"/>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ja-JP" altLang="es-ES_tradnl" smtClean="0"/>
              <a:t>マスタ タイトルの書式設定</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s-ES_tradnl" smtClean="0"/>
              <a:t>マスタ テキストの書式設定</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s-ES_tradnl" smtClean="0"/>
              <a:t>マスタ テキストの書式設定</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7" name="Date Placeholder 6"/>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s-ES_tradnl" smtClean="0"/>
              <a:t>マスタ タイトルの書式設定</a:t>
            </a:r>
            <a:endParaRPr/>
          </a:p>
        </p:txBody>
      </p:sp>
      <p:sp>
        <p:nvSpPr>
          <p:cNvPr id="3" name="Date Placeholder 2"/>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ja-JP" altLang="es-ES_tradnl" smtClean="0"/>
              <a:t>マスタ タイトルの書式設定</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s-ES_tradnl" smtClean="0"/>
              <a:t>マスタ テキストの書式設定</a:t>
            </a:r>
          </a:p>
        </p:txBody>
      </p:sp>
      <p:sp>
        <p:nvSpPr>
          <p:cNvPr id="5" name="Date Placeholder 4"/>
          <p:cNvSpPr>
            <a:spLocks noGrp="1"/>
          </p:cNvSpPr>
          <p:nvPr>
            <p:ph type="dt" sz="half" idx="10"/>
          </p:nvPr>
        </p:nvSpPr>
        <p:spPr/>
        <p:txBody>
          <a:bodyPr/>
          <a:lstStyle/>
          <a:p>
            <a:fld id="{49CFA113-5EBF-CA4B-A087-AFE84433ECF0}" type="datetimeFigureOut">
              <a:rPr lang="ja-JP" altLang="en-US" smtClean="0"/>
              <a:pPr/>
              <a:t>2013/2/21</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91A264AD-4E2F-304E-A941-7BAD3838DA53}" type="slidenum">
              <a:rPr lang="ja-JP" altLang="en-US" smtClean="0"/>
              <a:pPr/>
              <a:t>‹Nº›</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ja-JP" altLang="es-ES_tradnl" smtClean="0"/>
              <a:t>マスタ タイトルの書式設定</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ja-JP" altLang="es-ES_tradnl" smtClean="0"/>
              <a:t>マスタ テキストの書式設定</a:t>
            </a:r>
          </a:p>
          <a:p>
            <a:pPr lvl="1"/>
            <a:r>
              <a:rPr lang="ja-JP" altLang="es-ES_tradnl" smtClean="0"/>
              <a:t>第 </a:t>
            </a:r>
            <a:r>
              <a:rPr lang="es-ES_tradnl" altLang="ja-JP" smtClean="0"/>
              <a:t>2 </a:t>
            </a:r>
            <a:r>
              <a:rPr lang="ja-JP" altLang="es-ES_tradnl" smtClean="0"/>
              <a:t>レベル</a:t>
            </a:r>
          </a:p>
          <a:p>
            <a:pPr lvl="2"/>
            <a:r>
              <a:rPr lang="ja-JP" altLang="es-ES_tradnl" smtClean="0"/>
              <a:t>第 </a:t>
            </a:r>
            <a:r>
              <a:rPr lang="es-ES_tradnl" altLang="ja-JP" smtClean="0"/>
              <a:t>3 </a:t>
            </a:r>
            <a:r>
              <a:rPr lang="ja-JP" altLang="es-ES_tradnl" smtClean="0"/>
              <a:t>レベル</a:t>
            </a:r>
          </a:p>
          <a:p>
            <a:pPr lvl="3"/>
            <a:r>
              <a:rPr lang="ja-JP" altLang="es-ES_tradnl" smtClean="0"/>
              <a:t>第 </a:t>
            </a:r>
            <a:r>
              <a:rPr lang="es-ES_tradnl" altLang="ja-JP" smtClean="0"/>
              <a:t>4 </a:t>
            </a:r>
            <a:r>
              <a:rPr lang="ja-JP" altLang="es-ES_tradnl" smtClean="0"/>
              <a:t>レベル</a:t>
            </a:r>
          </a:p>
          <a:p>
            <a:pPr lvl="4"/>
            <a:r>
              <a:rPr lang="ja-JP" altLang="es-ES_tradnl" smtClean="0"/>
              <a:t>第 </a:t>
            </a:r>
            <a:r>
              <a:rPr lang="es-ES_tradnl" altLang="ja-JP" smtClean="0"/>
              <a:t>5 </a:t>
            </a:r>
            <a:r>
              <a:rPr lang="ja-JP" altLang="es-ES_tradnl" smtClean="0"/>
              <a:t>レベル</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49CFA113-5EBF-CA4B-A087-AFE84433ECF0}" type="datetimeFigureOut">
              <a:rPr lang="ja-JP" altLang="en-US" smtClean="0"/>
              <a:pPr/>
              <a:t>2013/2/21</a:t>
            </a:fld>
            <a:endParaRPr lang="ja-JP" alt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ja-JP" alt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91A264AD-4E2F-304E-A941-7BAD3838DA53}" type="slidenum">
              <a:rPr lang="ja-JP" altLang="en-US" smtClean="0"/>
              <a:pPr/>
              <a:t>‹Nº›</a:t>
            </a:fld>
            <a:endParaRPr lang="ja-JP" altLang="en-US"/>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ctr" defTabSz="914400" rtl="0" eaLnBrk="1" latinLnBrk="0" hangingPunct="1">
        <a:spcBef>
          <a:spcPct val="0"/>
        </a:spcBef>
        <a:buNone/>
        <a:defRPr kumimoji="1"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kumimoji="1"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kumimoji="1"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kumimoji="1"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kumimoji="1"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kumimoji="1"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sv/imgres?q=fotos+de+lagunas+de+conchagua&amp;hl=es&amp;sa=X&amp;tbo=d&amp;biw=1024&amp;bih=537&amp;tbm=isch&amp;tbnid=2Qc0zHJozbJTEM:&amp;imgrefurl=http://www.elsalvador.com/mwedh/nota/nota_completa.asp?idCat=47862&amp;idArt=6160901&amp;docid=EOeFYbPOe_NcuM&amp;imgurl=http://www.elsalvador.com/mwedh/aspnet/imagen.aspx?idArt=6160901&amp;idImag=14753888&amp;res=0&amp;idcat=47862&amp;w=450&amp;maxh=400&amp;w=450&amp;h=302&amp;ei=aIAZUbiSO4Hg8wS2hIC4Bg&amp;zoom=1&amp;ved=1t:3588,r:17,s:0,i:130&amp;iact=rc&amp;dur=710&amp;sig=100125618829877190572&amp;page=2&amp;tbnh=184&amp;tbnw=274&amp;start=7&amp;ndsp=12&amp;tx=175&amp;ty=67"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s-ES_tradnl" altLang="ja-JP" dirty="0" smtClean="0"/>
              <a:t>Concepto de Desarrollo Turístico</a:t>
            </a:r>
            <a:endParaRPr lang="ja-JP" altLang="en-US" dirty="0"/>
          </a:p>
        </p:txBody>
      </p:sp>
      <p:sp>
        <p:nvSpPr>
          <p:cNvPr id="3" name="サブタイトル 2"/>
          <p:cNvSpPr>
            <a:spLocks noGrp="1"/>
          </p:cNvSpPr>
          <p:nvPr>
            <p:ph type="subTitle" idx="1"/>
          </p:nvPr>
        </p:nvSpPr>
        <p:spPr/>
        <p:txBody>
          <a:bodyPr anchor="ctr">
            <a:normAutofit/>
          </a:bodyPr>
          <a:lstStyle/>
          <a:p>
            <a:r>
              <a:rPr lang="en-US" altLang="ja-JP" sz="3600" dirty="0" smtClean="0">
                <a:solidFill>
                  <a:schemeClr val="tx1">
                    <a:lumMod val="50000"/>
                  </a:schemeClr>
                </a:solidFill>
              </a:rPr>
              <a:t>Del municipio de Conchagua</a:t>
            </a:r>
            <a:endParaRPr lang="ja-JP" altLang="en-US" sz="3600" dirty="0">
              <a:solidFill>
                <a:schemeClr val="tx1">
                  <a:lumMod val="50000"/>
                </a:schemeClr>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399" y="5962829"/>
            <a:ext cx="1079353" cy="7899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079" y="5962829"/>
            <a:ext cx="1099021" cy="788808"/>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Recursos Naturales</a:t>
            </a:r>
            <a:endParaRPr lang="ja-JP" altLang="en-US" u="sng" dirty="0"/>
          </a:p>
        </p:txBody>
      </p:sp>
      <p:sp>
        <p:nvSpPr>
          <p:cNvPr id="3" name="テキスト プレースホルダ 2"/>
          <p:cNvSpPr>
            <a:spLocks noGrp="1"/>
          </p:cNvSpPr>
          <p:nvPr>
            <p:ph type="body" idx="1"/>
          </p:nvPr>
        </p:nvSpPr>
        <p:spPr/>
        <p:txBody>
          <a:bodyPr/>
          <a:lstStyle/>
          <a:p>
            <a:r>
              <a:rPr lang="es-ES_tradnl" altLang="ja-JP" dirty="0" smtClean="0"/>
              <a:t>Volcán</a:t>
            </a:r>
            <a:endParaRPr lang="ja-JP" altLang="en-US" dirty="0"/>
          </a:p>
        </p:txBody>
      </p:sp>
      <p:sp>
        <p:nvSpPr>
          <p:cNvPr id="5" name="テキスト プレースホルダ 4"/>
          <p:cNvSpPr>
            <a:spLocks noGrp="1"/>
          </p:cNvSpPr>
          <p:nvPr>
            <p:ph type="body" sz="quarter" idx="3"/>
          </p:nvPr>
        </p:nvSpPr>
        <p:spPr/>
        <p:txBody>
          <a:bodyPr/>
          <a:lstStyle/>
          <a:p>
            <a:r>
              <a:rPr lang="es-ES_tradnl" altLang="ja-JP" dirty="0" smtClean="0"/>
              <a:t>Lagunas</a:t>
            </a:r>
          </a:p>
        </p:txBody>
      </p:sp>
      <p:pic>
        <p:nvPicPr>
          <p:cNvPr id="8" name="7 Marcador de contenido" descr="http://t0.gstatic.com/images?q=tbn:ANd9GcT5uP8ShiEndpKFbrnrntVT7Zb0WZkvUp9OAwwXXt7cEh3Jg0mE">
            <a:hlinkClick r:id="rId3"/>
          </p:cNvPr>
          <p:cNvPicPr>
            <a:picLocks noGrp="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199797" y="2705695"/>
            <a:ext cx="3562066" cy="2880122"/>
          </a:xfrm>
          <a:prstGeom prst="rect">
            <a:avLst/>
          </a:prstGeom>
          <a:noFill/>
          <a:ln>
            <a:noFill/>
          </a:ln>
        </p:spPr>
      </p:pic>
      <p:pic>
        <p:nvPicPr>
          <p:cNvPr id="10" name="9 Marcador de contenido"/>
          <p:cNvPicPr>
            <a:picLocks noGrp="1" noChangeAspect="1"/>
          </p:cNvPicPr>
          <p:nvPr>
            <p:ph sz="half" idx="2"/>
          </p:nvPr>
        </p:nvPicPr>
        <p:blipFill>
          <a:blip r:embed="rId5">
            <a:extLst>
              <a:ext uri="{BEBA8EAE-BF5A-486C-A8C5-ECC9F3942E4B}">
                <a14:imgProps xmlns:a14="http://schemas.microsoft.com/office/drawing/2010/main">
                  <a14:imgLayer r:embed="rId6">
                    <a14:imgEffect>
                      <a14:brightnessContrast bright="19000"/>
                    </a14:imgEffect>
                  </a14:imgLayer>
                </a14:imgProps>
              </a:ext>
              <a:ext uri="{28A0092B-C50C-407E-A947-70E740481C1C}">
                <a14:useLocalDpi xmlns:a14="http://schemas.microsoft.com/office/drawing/2010/main" val="0"/>
              </a:ext>
            </a:extLst>
          </a:blip>
          <a:stretch>
            <a:fillRect/>
          </a:stretch>
        </p:blipFill>
        <p:spPr>
          <a:xfrm>
            <a:off x="549275" y="2705695"/>
            <a:ext cx="3840163" cy="288012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Recursos Naturales</a:t>
            </a:r>
            <a:endParaRPr lang="ja-JP" altLang="en-US" u="sng" dirty="0"/>
          </a:p>
        </p:txBody>
      </p:sp>
      <p:sp>
        <p:nvSpPr>
          <p:cNvPr id="3" name="テキスト プレースホルダ 2"/>
          <p:cNvSpPr>
            <a:spLocks noGrp="1"/>
          </p:cNvSpPr>
          <p:nvPr>
            <p:ph type="body" idx="1"/>
          </p:nvPr>
        </p:nvSpPr>
        <p:spPr/>
        <p:txBody>
          <a:bodyPr/>
          <a:lstStyle/>
          <a:p>
            <a:r>
              <a:rPr lang="es-ES_tradnl" altLang="ja-JP" dirty="0" smtClean="0"/>
              <a:t>Playas</a:t>
            </a:r>
          </a:p>
        </p:txBody>
      </p:sp>
      <p:sp>
        <p:nvSpPr>
          <p:cNvPr id="5" name="テキスト プレースホルダ 4"/>
          <p:cNvSpPr>
            <a:spLocks noGrp="1"/>
          </p:cNvSpPr>
          <p:nvPr>
            <p:ph type="body" sz="quarter" idx="3"/>
          </p:nvPr>
        </p:nvSpPr>
        <p:spPr/>
        <p:txBody>
          <a:bodyPr/>
          <a:lstStyle/>
          <a:p>
            <a:r>
              <a:rPr lang="es-ES_tradnl" altLang="ja-JP" dirty="0"/>
              <a:t>Visitas </a:t>
            </a:r>
            <a:r>
              <a:rPr lang="es-ES_tradnl" altLang="ja-JP" dirty="0" smtClean="0"/>
              <a:t>Panorámicas</a:t>
            </a:r>
          </a:p>
        </p:txBody>
      </p:sp>
      <p:pic>
        <p:nvPicPr>
          <p:cNvPr id="9" name="8 Marcador de contenid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275" y="2705695"/>
            <a:ext cx="3840163" cy="2880122"/>
          </a:xfrm>
        </p:spPr>
      </p:pic>
      <p:pic>
        <p:nvPicPr>
          <p:cNvPr id="11" name="6 Marcador de contenido"/>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51388" y="2705696"/>
            <a:ext cx="3840162" cy="2880121"/>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Recursos Culturales</a:t>
            </a:r>
            <a:endParaRPr lang="ja-JP" altLang="en-US" u="sng" dirty="0"/>
          </a:p>
        </p:txBody>
      </p:sp>
      <p:sp>
        <p:nvSpPr>
          <p:cNvPr id="3" name="テキスト プレースホルダ 2"/>
          <p:cNvSpPr>
            <a:spLocks noGrp="1"/>
          </p:cNvSpPr>
          <p:nvPr>
            <p:ph type="body" idx="1"/>
          </p:nvPr>
        </p:nvSpPr>
        <p:spPr/>
        <p:txBody>
          <a:bodyPr/>
          <a:lstStyle/>
          <a:p>
            <a:r>
              <a:rPr lang="es-ES_tradnl" altLang="ja-JP" dirty="0" smtClean="0"/>
              <a:t>Danzas folclóricas</a:t>
            </a:r>
          </a:p>
        </p:txBody>
      </p:sp>
      <p:pic>
        <p:nvPicPr>
          <p:cNvPr id="10" name="9 Marcador de contenid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275" y="2705695"/>
            <a:ext cx="3840163" cy="2880122"/>
          </a:xfrm>
        </p:spPr>
      </p:pic>
      <p:sp>
        <p:nvSpPr>
          <p:cNvPr id="5" name="テキスト プレースホルダ 4"/>
          <p:cNvSpPr>
            <a:spLocks noGrp="1"/>
          </p:cNvSpPr>
          <p:nvPr>
            <p:ph type="body" sz="quarter" idx="3"/>
          </p:nvPr>
        </p:nvSpPr>
        <p:spPr/>
        <p:txBody>
          <a:bodyPr/>
          <a:lstStyle/>
          <a:p>
            <a:r>
              <a:rPr lang="es-ES_tradnl" altLang="ja-JP" dirty="0" smtClean="0"/>
              <a:t>Artesanías</a:t>
            </a:r>
          </a:p>
        </p:txBody>
      </p:sp>
      <p:pic>
        <p:nvPicPr>
          <p:cNvPr id="9" name="8 Marcador de contenido"/>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51388" y="2705696"/>
            <a:ext cx="3840162" cy="2880121"/>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Recursos Culturales</a:t>
            </a:r>
            <a:endParaRPr lang="ja-JP" altLang="en-US" u="sng" dirty="0"/>
          </a:p>
        </p:txBody>
      </p:sp>
      <p:sp>
        <p:nvSpPr>
          <p:cNvPr id="3" name="テキスト プレースホルダ 2"/>
          <p:cNvSpPr>
            <a:spLocks noGrp="1"/>
          </p:cNvSpPr>
          <p:nvPr>
            <p:ph type="body" idx="1"/>
          </p:nvPr>
        </p:nvSpPr>
        <p:spPr/>
        <p:txBody>
          <a:bodyPr/>
          <a:lstStyle/>
          <a:p>
            <a:r>
              <a:rPr lang="es-ES_tradnl" altLang="ja-JP" dirty="0" smtClean="0"/>
              <a:t>Petrograbados</a:t>
            </a:r>
          </a:p>
        </p:txBody>
      </p:sp>
      <p:pic>
        <p:nvPicPr>
          <p:cNvPr id="7" name="6 Marcador de contenid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275" y="2705695"/>
            <a:ext cx="3840163" cy="2880122"/>
          </a:xfrm>
        </p:spPr>
      </p:pic>
      <p:sp>
        <p:nvSpPr>
          <p:cNvPr id="5" name="テキスト プレースホルダ 4"/>
          <p:cNvSpPr>
            <a:spLocks noGrp="1"/>
          </p:cNvSpPr>
          <p:nvPr>
            <p:ph type="body" sz="quarter" idx="3"/>
          </p:nvPr>
        </p:nvSpPr>
        <p:spPr/>
        <p:txBody>
          <a:bodyPr/>
          <a:lstStyle/>
          <a:p>
            <a:r>
              <a:rPr lang="es-ES_tradnl" altLang="ja-JP" dirty="0" smtClean="0"/>
              <a:t>Su gente</a:t>
            </a:r>
          </a:p>
        </p:txBody>
      </p:sp>
      <p:pic>
        <p:nvPicPr>
          <p:cNvPr id="4" name="3 Marcador de contenido"/>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51388" y="2705696"/>
            <a:ext cx="3840162" cy="2880121"/>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Hecho por el hombre</a:t>
            </a:r>
            <a:endParaRPr lang="ja-JP" altLang="en-US" u="sng" dirty="0"/>
          </a:p>
        </p:txBody>
      </p:sp>
      <p:sp>
        <p:nvSpPr>
          <p:cNvPr id="3" name="テキスト プレースホルダ 2"/>
          <p:cNvSpPr>
            <a:spLocks noGrp="1"/>
          </p:cNvSpPr>
          <p:nvPr>
            <p:ph type="body" idx="1"/>
          </p:nvPr>
        </p:nvSpPr>
        <p:spPr/>
        <p:txBody>
          <a:bodyPr/>
          <a:lstStyle/>
          <a:p>
            <a:r>
              <a:rPr lang="es-ES_tradnl" altLang="ja-JP" dirty="0" smtClean="0"/>
              <a:t>Centro Histórico</a:t>
            </a:r>
          </a:p>
        </p:txBody>
      </p:sp>
      <p:pic>
        <p:nvPicPr>
          <p:cNvPr id="7" name="6 Marcador de contenid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275" y="2705695"/>
            <a:ext cx="3840163" cy="2880122"/>
          </a:xfrm>
        </p:spPr>
      </p:pic>
      <p:sp>
        <p:nvSpPr>
          <p:cNvPr id="5" name="テキスト プレースホルダ 4"/>
          <p:cNvSpPr>
            <a:spLocks noGrp="1"/>
          </p:cNvSpPr>
          <p:nvPr>
            <p:ph type="body" sz="quarter" idx="3"/>
          </p:nvPr>
        </p:nvSpPr>
        <p:spPr/>
        <p:txBody>
          <a:bodyPr/>
          <a:lstStyle/>
          <a:p>
            <a:r>
              <a:rPr lang="es-ES_tradnl" altLang="ja-JP" dirty="0" smtClean="0"/>
              <a:t>La pilona</a:t>
            </a:r>
          </a:p>
        </p:txBody>
      </p:sp>
      <p:pic>
        <p:nvPicPr>
          <p:cNvPr id="8" name="7 Marcador de contenido"/>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51070" y="2705695"/>
            <a:ext cx="3840162" cy="2880121"/>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solidFill>
                  <a:srgbClr val="5B8835"/>
                </a:solidFill>
              </a:rPr>
              <a:t>Visión Objetivo 2030</a:t>
            </a:r>
            <a:endParaRPr lang="ja-JP" altLang="en-US" u="sng" dirty="0">
              <a:solidFill>
                <a:srgbClr val="5B8835"/>
              </a:solidFill>
            </a:endParaRPr>
          </a:p>
        </p:txBody>
      </p:sp>
      <p:sp>
        <p:nvSpPr>
          <p:cNvPr id="3" name="コンテンツ プレースホルダ 2"/>
          <p:cNvSpPr>
            <a:spLocks noGrp="1"/>
          </p:cNvSpPr>
          <p:nvPr>
            <p:ph idx="1"/>
          </p:nvPr>
        </p:nvSpPr>
        <p:spPr>
          <a:xfrm>
            <a:off x="549275" y="1600200"/>
            <a:ext cx="8042276" cy="4711757"/>
          </a:xfrm>
        </p:spPr>
        <p:txBody>
          <a:bodyPr>
            <a:noAutofit/>
          </a:bodyPr>
          <a:lstStyle/>
          <a:p>
            <a:pPr algn="just"/>
            <a:r>
              <a:rPr lang="es-MX" dirty="0" smtClean="0"/>
              <a:t>Convertir </a:t>
            </a:r>
            <a:r>
              <a:rPr lang="es-MX" dirty="0"/>
              <a:t>al municipio de Conchagua en un destino turístico que sea reconocido a nivel nacional e </a:t>
            </a:r>
            <a:r>
              <a:rPr lang="es-MX" dirty="0" smtClean="0"/>
              <a:t>internacional como uno de los mejores de la zona oriental del país. </a:t>
            </a:r>
            <a:endParaRPr lang="es-SV" dirty="0"/>
          </a:p>
          <a:p>
            <a:pPr algn="just"/>
            <a:r>
              <a:rPr lang="es-MX" dirty="0"/>
              <a:t>Contar con una oferta competitiva e integrada que haga del municipio una parada obligada para los turistas en circuito y un destino alternativo </a:t>
            </a:r>
            <a:r>
              <a:rPr lang="es-MX" dirty="0" smtClean="0"/>
              <a:t>para el turismo nacional.</a:t>
            </a:r>
          </a:p>
          <a:p>
            <a:pPr algn="just"/>
            <a:r>
              <a:rPr lang="es-MX" dirty="0"/>
              <a:t>La meta es llegar a los 200,000 turistas para el año 2030.</a:t>
            </a:r>
            <a:endParaRPr lang="es-SV" dirty="0"/>
          </a:p>
          <a:p>
            <a:pPr marL="0" indent="0">
              <a:buNone/>
            </a:pPr>
            <a:endParaRPr lang="es-SV" dirty="0"/>
          </a:p>
          <a:p>
            <a:pPr>
              <a:spcBef>
                <a:spcPts val="0"/>
              </a:spcBef>
              <a:spcAft>
                <a:spcPts val="600"/>
              </a:spcAft>
              <a:buClr>
                <a:schemeClr val="accent5"/>
              </a:buClr>
            </a:pPr>
            <a:endParaRPr lang="ja-JP" alt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0627" y="342900"/>
            <a:ext cx="7840924" cy="1072206"/>
          </a:xfrm>
        </p:spPr>
        <p:txBody>
          <a:bodyPr>
            <a:normAutofit fontScale="90000"/>
          </a:bodyPr>
          <a:lstStyle/>
          <a:p>
            <a:r>
              <a:rPr lang="es-ES_tradnl" altLang="ja-JP" sz="3600" dirty="0" smtClean="0">
                <a:solidFill>
                  <a:srgbClr val="595959"/>
                </a:solidFill>
              </a:rPr>
              <a:t>Lista de los Proyectos de </a:t>
            </a:r>
            <a:r>
              <a:rPr lang="es-ES_tradnl" altLang="ja-JP" sz="3600" u="sng" dirty="0" smtClean="0">
                <a:solidFill>
                  <a:srgbClr val="595959"/>
                </a:solidFill>
              </a:rPr>
              <a:t>Desarrollo Turístico</a:t>
            </a:r>
            <a:endParaRPr lang="ja-JP" altLang="en-US" u="sng" dirty="0">
              <a:solidFill>
                <a:srgbClr val="595959"/>
              </a:solidFill>
            </a:endParaRPr>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2317693513"/>
              </p:ext>
            </p:extLst>
          </p:nvPr>
        </p:nvGraphicFramePr>
        <p:xfrm>
          <a:off x="477672" y="1415106"/>
          <a:ext cx="8256895" cy="5025611"/>
        </p:xfrm>
        <a:graphic>
          <a:graphicData uri="http://schemas.openxmlformats.org/drawingml/2006/table">
            <a:tbl>
              <a:tblPr firstRow="1" bandRow="1">
                <a:tableStyleId>{9DCAF9ED-07DC-4A11-8D7F-57B35C25682E}</a:tableStyleId>
              </a:tblPr>
              <a:tblGrid>
                <a:gridCol w="2154591"/>
                <a:gridCol w="6102304"/>
              </a:tblGrid>
              <a:tr h="328736">
                <a:tc>
                  <a:txBody>
                    <a:bodyPr/>
                    <a:lstStyle/>
                    <a:p>
                      <a:pPr algn="ctr"/>
                      <a:r>
                        <a:rPr kumimoji="1" lang="es-ES_tradnl" altLang="ja-JP" dirty="0" smtClean="0"/>
                        <a:t>Proyectos</a:t>
                      </a:r>
                      <a:endParaRPr kumimoji="1" lang="ja-JP" altLang="en-US" dirty="0"/>
                    </a:p>
                  </a:txBody>
                  <a:tcPr>
                    <a:lnR w="12700" cap="flat" cmpd="sng" algn="ctr">
                      <a:solidFill>
                        <a:srgbClr val="7F7F7F"/>
                      </a:solidFill>
                      <a:prstDash val="solid"/>
                      <a:round/>
                      <a:headEnd type="none" w="med" len="med"/>
                      <a:tailEnd type="none" w="med" len="med"/>
                    </a:lnR>
                  </a:tcPr>
                </a:tc>
                <a:tc>
                  <a:txBody>
                    <a:bodyPr/>
                    <a:lstStyle/>
                    <a:p>
                      <a:pPr algn="ctr"/>
                      <a:endParaRPr kumimoji="1" lang="ja-JP" altLang="en-US" dirty="0"/>
                    </a:p>
                  </a:txBody>
                  <a:tcPr>
                    <a:lnL w="12700" cap="flat" cmpd="sng" algn="ctr">
                      <a:solidFill>
                        <a:srgbClr val="7F7F7F"/>
                      </a:solidFill>
                      <a:prstDash val="solid"/>
                      <a:round/>
                      <a:headEnd type="none" w="med" len="med"/>
                      <a:tailEnd type="none" w="med" len="med"/>
                    </a:lnL>
                  </a:tcPr>
                </a:tc>
              </a:tr>
              <a:tr h="1104343">
                <a:tc>
                  <a:txBody>
                    <a:bodyPr/>
                    <a:lstStyle/>
                    <a:p>
                      <a:pPr marL="342900" indent="-342900">
                        <a:buFont typeface="+mj-lt"/>
                        <a:buAutoNum type="arabicPeriod"/>
                      </a:pPr>
                      <a:r>
                        <a:rPr kumimoji="1" lang="es-ES_tradnl" altLang="ja-JP" sz="1600" dirty="0" smtClean="0"/>
                        <a:t>Proyectos</a:t>
                      </a:r>
                      <a:r>
                        <a:rPr kumimoji="1" lang="es-ES_tradnl" altLang="ja-JP" sz="1600" baseline="0" dirty="0" smtClean="0"/>
                        <a:t> de un el casco urbano de Conchagua</a:t>
                      </a:r>
                      <a:endParaRPr kumimoji="1" lang="es-ES_tradnl" altLang="ja-JP" sz="1600" dirty="0" smtClean="0"/>
                    </a:p>
                  </a:txBody>
                  <a:tcPr>
                    <a:lnR w="12700" cap="flat" cmpd="sng" algn="ctr">
                      <a:solidFill>
                        <a:srgbClr val="7F7F7F"/>
                      </a:solidFill>
                      <a:prstDash val="solid"/>
                      <a:round/>
                      <a:headEnd type="none" w="med" len="med"/>
                      <a:tailEnd type="none" w="med" len="med"/>
                    </a:lnR>
                  </a:tcPr>
                </a:tc>
                <a:tc>
                  <a:txBody>
                    <a:bodyPr/>
                    <a:lstStyle/>
                    <a:p>
                      <a:r>
                        <a:rPr kumimoji="1" lang="es-MX" sz="1600" kern="1200" dirty="0" smtClean="0">
                          <a:solidFill>
                            <a:schemeClr val="dk1"/>
                          </a:solidFill>
                          <a:effectLst/>
                          <a:latin typeface="+mn-lt"/>
                          <a:ea typeface="+mn-ea"/>
                          <a:cs typeface="+mn-cs"/>
                        </a:rPr>
                        <a:t>A) Impulsar el  rescate de nuestra cultura y tradiciones.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s-SV" sz="1600" kern="1200" dirty="0" smtClean="0">
                          <a:solidFill>
                            <a:schemeClr val="dk1"/>
                          </a:solidFill>
                          <a:effectLst/>
                          <a:latin typeface="+mn-lt"/>
                          <a:ea typeface="+mn-ea"/>
                          <a:cs typeface="+mn-cs"/>
                        </a:rPr>
                        <a:t>B) Construcción de un parqueo.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s-SV" sz="1600" kern="1200" dirty="0" smtClean="0">
                          <a:solidFill>
                            <a:schemeClr val="dk1"/>
                          </a:solidFill>
                          <a:effectLst/>
                          <a:latin typeface="+mn-lt"/>
                          <a:ea typeface="+mn-ea"/>
                          <a:cs typeface="+mn-cs"/>
                        </a:rPr>
                        <a:t>C) Reconstrucción  de la pilona.</a:t>
                      </a:r>
                    </a:p>
                    <a:p>
                      <a:endParaRPr kumimoji="1" lang="ja-JP" altLang="en-US" sz="1600" kern="1200" dirty="0" smtClean="0">
                        <a:solidFill>
                          <a:schemeClr val="dk1"/>
                        </a:solidFill>
                        <a:latin typeface="+mn-lt"/>
                        <a:ea typeface="+mn-ea"/>
                        <a:cs typeface="+mn-cs"/>
                      </a:endParaRPr>
                    </a:p>
                  </a:txBody>
                  <a:tcPr>
                    <a:lnL w="12700" cap="flat" cmpd="sng" algn="ctr">
                      <a:solidFill>
                        <a:srgbClr val="7F7F7F"/>
                      </a:solidFill>
                      <a:prstDash val="solid"/>
                      <a:round/>
                      <a:headEnd type="none" w="med" len="med"/>
                      <a:tailEnd type="none" w="med" len="med"/>
                    </a:lnL>
                  </a:tcPr>
                </a:tc>
              </a:tr>
              <a:tr h="975299">
                <a:tc>
                  <a:txBody>
                    <a:bodyPr/>
                    <a:lstStyle/>
                    <a:p>
                      <a:pPr marL="342900" indent="-342900">
                        <a:buFont typeface="+mj-lt"/>
                        <a:buAutoNum type="arabicPeriod" startAt="2"/>
                      </a:pPr>
                      <a:r>
                        <a:rPr kumimoji="1" lang="es-ES_tradnl" altLang="ja-JP" sz="1600" dirty="0" smtClean="0"/>
                        <a:t>Proyectos en</a:t>
                      </a:r>
                      <a:r>
                        <a:rPr kumimoji="1" lang="es-ES_tradnl" altLang="ja-JP" sz="1600" baseline="0" dirty="0" smtClean="0"/>
                        <a:t> la zona del volcán</a:t>
                      </a:r>
                      <a:endParaRPr kumimoji="1" lang="ja-JP" altLang="en-US" sz="1600" dirty="0"/>
                    </a:p>
                  </a:txBody>
                  <a:tcPr>
                    <a:lnR w="12700" cap="flat" cmpd="sng" algn="ctr">
                      <a:solidFill>
                        <a:srgbClr val="7F7F7F"/>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s-SV" sz="1600" kern="1200" dirty="0" smtClean="0">
                          <a:solidFill>
                            <a:schemeClr val="dk1"/>
                          </a:solidFill>
                          <a:effectLst/>
                          <a:latin typeface="+mn-lt"/>
                          <a:ea typeface="+mn-ea"/>
                          <a:cs typeface="+mn-cs"/>
                        </a:rPr>
                        <a:t>D) Acondicionar los lugares  donde se encuentran los </a:t>
                      </a:r>
                      <a:r>
                        <a:rPr kumimoji="1" lang="es-SV" sz="1600" kern="1200" baseline="0" dirty="0" smtClean="0">
                          <a:solidFill>
                            <a:schemeClr val="dk1"/>
                          </a:solidFill>
                          <a:effectLst/>
                          <a:latin typeface="+mn-lt"/>
                          <a:ea typeface="+mn-ea"/>
                          <a:cs typeface="+mn-cs"/>
                        </a:rPr>
                        <a:t>     p</a:t>
                      </a:r>
                      <a:r>
                        <a:rPr kumimoji="1" lang="es-SV" sz="1600" kern="1200" dirty="0" smtClean="0">
                          <a:solidFill>
                            <a:schemeClr val="dk1"/>
                          </a:solidFill>
                          <a:effectLst/>
                          <a:latin typeface="+mn-lt"/>
                          <a:ea typeface="+mn-ea"/>
                          <a:cs typeface="+mn-cs"/>
                        </a:rPr>
                        <a:t>etrograbados   para poder    recibir visitantes.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s-SV" sz="1600" kern="1200" dirty="0" smtClean="0">
                          <a:solidFill>
                            <a:schemeClr val="dk1"/>
                          </a:solidFill>
                          <a:effectLst/>
                          <a:latin typeface="+mn-lt"/>
                          <a:ea typeface="+mn-ea"/>
                          <a:cs typeface="+mn-cs"/>
                        </a:rPr>
                        <a:t>E) Desarrollar el ecoturismo y el turismo rural.</a:t>
                      </a:r>
                    </a:p>
                    <a:p>
                      <a:endParaRPr kumimoji="1" lang="ja-JP" altLang="en-US" sz="1600" kern="1200" dirty="0" smtClean="0">
                        <a:solidFill>
                          <a:schemeClr val="dk1"/>
                        </a:solidFill>
                        <a:latin typeface="+mn-lt"/>
                        <a:ea typeface="+mn-ea"/>
                        <a:cs typeface="+mn-cs"/>
                      </a:endParaRPr>
                    </a:p>
                  </a:txBody>
                  <a:tcPr>
                    <a:lnL w="12700" cap="flat" cmpd="sng" algn="ctr">
                      <a:solidFill>
                        <a:srgbClr val="7F7F7F"/>
                      </a:solidFill>
                      <a:prstDash val="solid"/>
                      <a:round/>
                      <a:headEnd type="none" w="med" len="med"/>
                      <a:tailEnd type="none" w="med" len="med"/>
                    </a:lnL>
                  </a:tcPr>
                </a:tc>
              </a:tr>
              <a:tr h="842788">
                <a:tc>
                  <a:txBody>
                    <a:bodyPr/>
                    <a:lstStyle/>
                    <a:p>
                      <a:pPr marL="342900" indent="-342900">
                        <a:buFont typeface="+mj-lt"/>
                        <a:buAutoNum type="arabicPeriod" startAt="3"/>
                      </a:pPr>
                      <a:r>
                        <a:rPr kumimoji="1" lang="es-ES_tradnl" altLang="ja-JP" sz="1600" dirty="0" smtClean="0"/>
                        <a:t>Proyectos</a:t>
                      </a:r>
                      <a:r>
                        <a:rPr kumimoji="1" lang="es-ES_tradnl" altLang="ja-JP" sz="1600" baseline="0" dirty="0" smtClean="0"/>
                        <a:t> en la zona de las lagunas</a:t>
                      </a:r>
                      <a:endParaRPr kumimoji="1" lang="ja-JP" altLang="en-US" sz="1600" dirty="0"/>
                    </a:p>
                  </a:txBody>
                  <a:tcPr>
                    <a:lnR w="12700" cap="flat" cmpd="sng" algn="ctr">
                      <a:solidFill>
                        <a:srgbClr val="7F7F7F"/>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s-SV" sz="1600" kern="1200" dirty="0" smtClean="0">
                          <a:solidFill>
                            <a:schemeClr val="dk1"/>
                          </a:solidFill>
                          <a:effectLst/>
                          <a:latin typeface="+mn-lt"/>
                          <a:ea typeface="+mn-ea"/>
                          <a:cs typeface="+mn-cs"/>
                        </a:rPr>
                        <a:t>F) Limpieza y mejoramiento del ornato de las lagunas.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s-SV" sz="1600" kern="1200" dirty="0" smtClean="0">
                          <a:solidFill>
                            <a:schemeClr val="dk1"/>
                          </a:solidFill>
                          <a:effectLst/>
                          <a:latin typeface="+mn-lt"/>
                          <a:ea typeface="+mn-ea"/>
                          <a:cs typeface="+mn-cs"/>
                        </a:rPr>
                        <a:t>G) Mantenimiento y señalización de vías de acceso.</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kern="1200" dirty="0" smtClean="0">
                        <a:solidFill>
                          <a:schemeClr val="dk1"/>
                        </a:solidFill>
                        <a:latin typeface="+mn-lt"/>
                        <a:ea typeface="+mn-ea"/>
                        <a:cs typeface="+mn-cs"/>
                      </a:endParaRPr>
                    </a:p>
                  </a:txBody>
                  <a:tcPr>
                    <a:lnL w="12700" cap="flat" cmpd="sng" algn="ctr">
                      <a:solidFill>
                        <a:srgbClr val="7F7F7F"/>
                      </a:solidFill>
                      <a:prstDash val="solid"/>
                      <a:round/>
                      <a:headEnd type="none" w="med" len="med"/>
                      <a:tailEnd type="none" w="med" len="med"/>
                    </a:lnL>
                  </a:tcPr>
                </a:tc>
              </a:tr>
              <a:tr h="784665">
                <a:tc>
                  <a:txBody>
                    <a:bodyPr/>
                    <a:lstStyle/>
                    <a:p>
                      <a:pPr marL="342900" indent="-342900">
                        <a:buFont typeface="+mj-lt"/>
                        <a:buAutoNum type="arabicPeriod" startAt="4"/>
                      </a:pPr>
                      <a:r>
                        <a:rPr kumimoji="1" lang="es-ES_tradnl" altLang="ja-JP" sz="1600" dirty="0" smtClean="0"/>
                        <a:t>Proyectos</a:t>
                      </a:r>
                      <a:r>
                        <a:rPr kumimoji="1" lang="es-ES_tradnl" altLang="ja-JP" sz="1600" baseline="0" dirty="0" smtClean="0"/>
                        <a:t> de en la zona de las playas</a:t>
                      </a:r>
                      <a:endParaRPr kumimoji="1" lang="ja-JP" altLang="en-US" sz="1600" dirty="0"/>
                    </a:p>
                  </a:txBody>
                  <a:tcPr>
                    <a:lnR w="12700" cap="flat" cmpd="sng" algn="ctr">
                      <a:solidFill>
                        <a:srgbClr val="7F7F7F"/>
                      </a:solidFill>
                      <a:prstDash val="solid"/>
                      <a:round/>
                      <a:headEnd type="none" w="med" len="med"/>
                      <a:tailEnd type="none" w="med" len="med"/>
                    </a:lnR>
                  </a:tcPr>
                </a:tc>
                <a:tc>
                  <a:txBody>
                    <a:bodyPr/>
                    <a:lstStyle/>
                    <a:p>
                      <a:pPr algn="just"/>
                      <a:r>
                        <a:rPr kumimoji="1" lang="es-MX" sz="1600" kern="1200" dirty="0" smtClean="0">
                          <a:solidFill>
                            <a:schemeClr val="dk1"/>
                          </a:solidFill>
                          <a:effectLst/>
                          <a:latin typeface="+mn-lt"/>
                          <a:ea typeface="+mn-ea"/>
                          <a:cs typeface="+mn-cs"/>
                        </a:rPr>
                        <a:t>H) Construcción de un malecón en la playa el Tamarindo y un parqueo en las tunas.</a:t>
                      </a:r>
                      <a:endParaRPr kumimoji="1" lang="ja-JP" altLang="en-US" sz="1600" dirty="0"/>
                    </a:p>
                  </a:txBody>
                  <a:tcPr>
                    <a:lnL w="12700" cap="flat" cmpd="sng" algn="ctr">
                      <a:solidFill>
                        <a:srgbClr val="7F7F7F"/>
                      </a:solidFill>
                      <a:prstDash val="solid"/>
                      <a:round/>
                      <a:headEnd type="none" w="med" len="med"/>
                      <a:tailEnd type="none" w="med" len="med"/>
                    </a:lnL>
                  </a:tcPr>
                </a:tc>
              </a:tr>
              <a:tr h="784665">
                <a:tc>
                  <a:txBody>
                    <a:bodyPr/>
                    <a:lstStyle/>
                    <a:p>
                      <a:pPr marL="342900" indent="-342900">
                        <a:buFont typeface="+mj-lt"/>
                        <a:buAutoNum type="arabicPeriod" startAt="5"/>
                      </a:pPr>
                      <a:r>
                        <a:rPr kumimoji="1" lang="es-ES_tradnl" altLang="ja-JP" sz="1600" dirty="0" smtClean="0"/>
                        <a:t>Proyectos</a:t>
                      </a:r>
                      <a:r>
                        <a:rPr kumimoji="1" lang="es-ES_tradnl" altLang="ja-JP" sz="1600" baseline="0" dirty="0" smtClean="0"/>
                        <a:t> para el municipio en general</a:t>
                      </a:r>
                      <a:endParaRPr kumimoji="1" lang="ja-JP" altLang="en-US" sz="1600" dirty="0"/>
                    </a:p>
                  </a:txBody>
                  <a:tcPr>
                    <a:lnR w="12700" cap="flat" cmpd="sng" algn="ctr">
                      <a:solidFill>
                        <a:srgbClr val="7F7F7F"/>
                      </a:solidFill>
                      <a:prstDash val="solid"/>
                      <a:round/>
                      <a:headEnd type="none" w="med" len="med"/>
                      <a:tailEnd type="none" w="med" len="med"/>
                    </a:lnR>
                  </a:tcPr>
                </a:tc>
                <a:tc>
                  <a:txBody>
                    <a:bodyPr/>
                    <a:lstStyle/>
                    <a:p>
                      <a:pPr algn="just"/>
                      <a:r>
                        <a:rPr kumimoji="1" lang="es-SV" sz="1600" kern="1200" dirty="0" smtClean="0">
                          <a:solidFill>
                            <a:schemeClr val="dk1"/>
                          </a:solidFill>
                          <a:effectLst/>
                          <a:latin typeface="+mn-lt"/>
                          <a:ea typeface="+mn-ea"/>
                          <a:cs typeface="+mn-cs"/>
                        </a:rPr>
                        <a:t>I) Un plan de medios de comunicación para dar a conocer los atractivos que se tienen como municipio.</a:t>
                      </a:r>
                    </a:p>
                    <a:p>
                      <a:pPr algn="just"/>
                      <a:r>
                        <a:rPr kumimoji="1" lang="es-SV" sz="1600" kern="1200" dirty="0" smtClean="0">
                          <a:solidFill>
                            <a:schemeClr val="dk1"/>
                          </a:solidFill>
                          <a:effectLst/>
                          <a:latin typeface="+mn-lt"/>
                          <a:ea typeface="+mn-ea"/>
                          <a:cs typeface="+mn-cs"/>
                        </a:rPr>
                        <a:t>J) Construcción de una planta de reciclaje.</a:t>
                      </a:r>
                      <a:endParaRPr kumimoji="1" lang="ja-JP" altLang="en-US" sz="1600" dirty="0"/>
                    </a:p>
                  </a:txBody>
                  <a:tcPr>
                    <a:lnL w="12700" cap="flat" cmpd="sng" algn="ctr">
                      <a:solidFill>
                        <a:srgbClr val="7F7F7F"/>
                      </a:solidFill>
                      <a:prstDash val="solid"/>
                      <a:round/>
                      <a:headEnd type="none" w="med" len="med"/>
                      <a:tailEnd type="none" w="med" len="med"/>
                    </a:ln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Plan de Desarrollo Turístico</a:t>
            </a:r>
            <a:endParaRPr lang="ja-JP" altLang="en-US" u="sng" dirty="0"/>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2652838716"/>
              </p:ext>
            </p:extLst>
          </p:nvPr>
        </p:nvGraphicFramePr>
        <p:xfrm>
          <a:off x="549275" y="1600199"/>
          <a:ext cx="8042275" cy="4743767"/>
        </p:xfrm>
        <a:graphic>
          <a:graphicData uri="http://schemas.openxmlformats.org/drawingml/2006/table">
            <a:tbl>
              <a:tblPr firstRow="1" bandRow="1">
                <a:tableStyleId>{9DCAF9ED-07DC-4A11-8D7F-57B35C25682E}</a:tableStyleId>
              </a:tblPr>
              <a:tblGrid>
                <a:gridCol w="1608455"/>
                <a:gridCol w="1608455"/>
                <a:gridCol w="1608455"/>
                <a:gridCol w="1608455"/>
                <a:gridCol w="1608455"/>
              </a:tblGrid>
              <a:tr h="1007534">
                <a:tc>
                  <a:txBody>
                    <a:bodyPr/>
                    <a:lstStyle/>
                    <a:p>
                      <a:endParaRPr kumimoji="1" lang="ja-JP" altLang="en-US" dirty="0"/>
                    </a:p>
                  </a:txBody>
                  <a:tcPr>
                    <a:lnR w="12700" cap="flat" cmpd="sng" algn="ctr">
                      <a:noFill/>
                      <a:prstDash val="solid"/>
                      <a:round/>
                      <a:headEnd type="none" w="med" len="med"/>
                      <a:tailEnd type="none" w="med" len="med"/>
                    </a:lnR>
                  </a:tcPr>
                </a:tc>
                <a:tc gridSpan="3">
                  <a:txBody>
                    <a:bodyPr/>
                    <a:lstStyle/>
                    <a:p>
                      <a:r>
                        <a:rPr kumimoji="1" lang="es-ES_tradnl" altLang="ja-JP" dirty="0" smtClean="0"/>
                        <a:t>Meta del Desarrollo</a:t>
                      </a:r>
                      <a:r>
                        <a:rPr kumimoji="1" lang="es-ES_tradnl" altLang="ja-JP" baseline="0" dirty="0" smtClean="0"/>
                        <a:t> Turístico</a:t>
                      </a:r>
                    </a:p>
                    <a:p>
                      <a:endParaRPr kumimoji="1" lang="es-ES_tradnl" altLang="ja-JP" baseline="0" dirty="0" smtClean="0"/>
                    </a:p>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kumimoji="1" lang="ja-JP" altLang="en-US" dirty="0"/>
                    </a:p>
                  </a:txBody>
                  <a:tcPr/>
                </a:tc>
                <a:tc hMerge="1">
                  <a:txBody>
                    <a:bodyPr/>
                    <a:lstStyle/>
                    <a:p>
                      <a:endParaRPr kumimoji="1" lang="ja-JP" altLang="en-US" dirty="0"/>
                    </a:p>
                  </a:txBody>
                  <a:tcPr/>
                </a:tc>
                <a:tc>
                  <a:txBody>
                    <a:bodyPr/>
                    <a:lstStyle/>
                    <a:p>
                      <a:endParaRPr kumimoji="1" lang="ja-JP" altLang="en-US" dirty="0"/>
                    </a:p>
                  </a:txBody>
                  <a:tcPr>
                    <a:lnL w="12700" cap="flat" cmpd="sng" algn="ctr">
                      <a:noFill/>
                      <a:prstDash val="solid"/>
                      <a:round/>
                      <a:headEnd type="none" w="med" len="med"/>
                      <a:tailEnd type="none" w="med" len="med"/>
                    </a:lnL>
                  </a:tcPr>
                </a:tc>
              </a:tr>
              <a:tr h="789142">
                <a:tc>
                  <a:txBody>
                    <a:bodyPr/>
                    <a:lstStyle/>
                    <a:p>
                      <a:pPr algn="ctr"/>
                      <a:r>
                        <a:rPr kumimoji="1" lang="es-ES_tradnl" altLang="ja-JP" dirty="0" smtClean="0"/>
                        <a:t>Corto Plazo</a:t>
                      </a:r>
                      <a:endParaRPr kumimoji="1" lang="ja-JP" altLang="en-US" dirty="0"/>
                    </a:p>
                  </a:txBody>
                  <a:tcPr anchor="ctr">
                    <a:lnR w="12700" cap="flat" cmpd="sng" algn="ctr">
                      <a:solidFill>
                        <a:srgbClr val="7F7F7F"/>
                      </a:solidFill>
                      <a:prstDash val="solid"/>
                      <a:round/>
                      <a:headEnd type="none" w="med" len="med"/>
                      <a:tailEnd type="none" w="med" len="med"/>
                    </a:lnR>
                  </a:tcPr>
                </a:tc>
                <a:tc>
                  <a:txBody>
                    <a:bodyPr/>
                    <a:lstStyle/>
                    <a:p>
                      <a:endParaRPr kumimoji="1" lang="es-ES_tradnl" altLang="ja-JP" dirty="0" smtClean="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tcPr>
                </a:tc>
              </a:tr>
              <a:tr h="789142">
                <a:tc>
                  <a:txBody>
                    <a:bodyPr/>
                    <a:lstStyle/>
                    <a:p>
                      <a:pPr algn="ctr"/>
                      <a:r>
                        <a:rPr kumimoji="1" lang="es-ES_tradnl" altLang="ja-JP" dirty="0" smtClean="0"/>
                        <a:t>Mediano Plazo</a:t>
                      </a:r>
                      <a:endParaRPr kumimoji="1" lang="ja-JP" altLang="en-US" dirty="0"/>
                    </a:p>
                  </a:txBody>
                  <a:tcPr anchor="ctr">
                    <a:lnR w="12700" cap="flat" cmpd="sng" algn="ctr">
                      <a:solidFill>
                        <a:srgbClr val="7F7F7F"/>
                      </a:solidFill>
                      <a:prstDash val="solid"/>
                      <a:round/>
                      <a:headEnd type="none" w="med" len="med"/>
                      <a:tailEnd type="none" w="med" len="med"/>
                    </a:lnR>
                  </a:tcPr>
                </a:tc>
                <a:tc>
                  <a:txBody>
                    <a:bodyPr/>
                    <a:lstStyle/>
                    <a:p>
                      <a:endParaRPr kumimoji="1" lang="es-ES_tradnl" altLang="ja-JP" dirty="0" smtClean="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tcPr>
                </a:tc>
              </a:tr>
              <a:tr h="2157949">
                <a:tc>
                  <a:txBody>
                    <a:bodyPr/>
                    <a:lstStyle/>
                    <a:p>
                      <a:pPr algn="ctr"/>
                      <a:r>
                        <a:rPr kumimoji="1" lang="es-ES_tradnl" altLang="ja-JP" dirty="0" smtClean="0"/>
                        <a:t>Largo</a:t>
                      </a:r>
                      <a:r>
                        <a:rPr kumimoji="1" lang="es-ES_tradnl" altLang="ja-JP" baseline="0" dirty="0" smtClean="0"/>
                        <a:t> Plazo</a:t>
                      </a:r>
                      <a:endParaRPr kumimoji="1" lang="ja-JP" altLang="en-US" dirty="0"/>
                    </a:p>
                  </a:txBody>
                  <a:tcPr anchor="ctr">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tcPr>
                </a:tc>
                <a:tc>
                  <a:txBody>
                    <a:bodyPr/>
                    <a:lstStyle/>
                    <a:p>
                      <a:endParaRPr kumimoji="1" lang="ja-JP" altLang="en-US" dirty="0"/>
                    </a:p>
                  </a:txBody>
                  <a:tcPr>
                    <a:lnL w="12700" cap="flat" cmpd="sng" algn="ctr">
                      <a:solidFill>
                        <a:srgbClr val="7F7F7F"/>
                      </a:solidFill>
                      <a:prstDash val="solid"/>
                      <a:round/>
                      <a:headEnd type="none" w="med" len="med"/>
                      <a:tailEnd type="none" w="med" len="med"/>
                    </a:lnL>
                  </a:tcPr>
                </a:tc>
              </a:tr>
            </a:tbl>
          </a:graphicData>
        </a:graphic>
      </p:graphicFrame>
      <p:sp>
        <p:nvSpPr>
          <p:cNvPr id="5" name="AutoShape 78"/>
          <p:cNvSpPr>
            <a:spLocks noChangeArrowheads="1"/>
          </p:cNvSpPr>
          <p:nvPr/>
        </p:nvSpPr>
        <p:spPr bwMode="auto">
          <a:xfrm>
            <a:off x="4024312" y="2074862"/>
            <a:ext cx="1152525" cy="358775"/>
          </a:xfrm>
          <a:prstGeom prst="wedgeRectCallout">
            <a:avLst>
              <a:gd name="adj1" fmla="val 66296"/>
              <a:gd name="adj2" fmla="val 99097"/>
            </a:avLst>
          </a:prstGeom>
          <a:solidFill>
            <a:schemeClr val="accent1"/>
          </a:solidFill>
          <a:ln w="9525">
            <a:solidFill>
              <a:schemeClr val="tx1"/>
            </a:solidFill>
            <a:miter lim="800000"/>
            <a:headEnd/>
            <a:tailEnd/>
          </a:ln>
        </p:spPr>
        <p:txBody>
          <a:bodyPr>
            <a:prstTxWarp prst="textNoShape">
              <a:avLst/>
            </a:prstTxWarp>
          </a:bodyPr>
          <a:lstStyle/>
          <a:p>
            <a:pPr algn="ctr"/>
            <a:r>
              <a:rPr lang="es-ES" altLang="ja-JP" sz="1600" dirty="0">
                <a:solidFill>
                  <a:srgbClr val="FFFFFF"/>
                </a:solidFill>
                <a:latin typeface="Arial" charset="0"/>
                <a:ea typeface="Arial" charset="0"/>
                <a:cs typeface="Arial" charset="0"/>
              </a:rPr>
              <a:t>Año</a:t>
            </a:r>
            <a:r>
              <a:rPr lang="en-US" altLang="ja-JP" sz="1600" dirty="0">
                <a:solidFill>
                  <a:srgbClr val="FFFFFF"/>
                </a:solidFill>
                <a:latin typeface="Arial" charset="0"/>
                <a:ea typeface="Arial" charset="0"/>
                <a:cs typeface="Arial" charset="0"/>
              </a:rPr>
              <a:t> 2020</a:t>
            </a:r>
            <a:endParaRPr lang="ja-JP" altLang="en-US" sz="1600" dirty="0">
              <a:solidFill>
                <a:srgbClr val="FFFFFF"/>
              </a:solidFill>
              <a:latin typeface="Arial" charset="0"/>
              <a:ea typeface="Arial" charset="0"/>
              <a:cs typeface="Arial" charset="0"/>
            </a:endParaRPr>
          </a:p>
        </p:txBody>
      </p:sp>
      <p:sp>
        <p:nvSpPr>
          <p:cNvPr id="6" name="AutoShape 78"/>
          <p:cNvSpPr>
            <a:spLocks noChangeArrowheads="1"/>
          </p:cNvSpPr>
          <p:nvPr/>
        </p:nvSpPr>
        <p:spPr bwMode="auto">
          <a:xfrm>
            <a:off x="7233178" y="2073273"/>
            <a:ext cx="1152525" cy="358775"/>
          </a:xfrm>
          <a:prstGeom prst="wedgeRectCallout">
            <a:avLst>
              <a:gd name="adj1" fmla="val 66296"/>
              <a:gd name="adj2" fmla="val 99097"/>
            </a:avLst>
          </a:prstGeom>
          <a:solidFill>
            <a:schemeClr val="accent1"/>
          </a:solidFill>
          <a:ln w="9525">
            <a:solidFill>
              <a:schemeClr val="tx1"/>
            </a:solidFill>
            <a:miter lim="800000"/>
            <a:headEnd/>
            <a:tailEnd/>
          </a:ln>
        </p:spPr>
        <p:txBody>
          <a:bodyPr>
            <a:prstTxWarp prst="textNoShape">
              <a:avLst/>
            </a:prstTxWarp>
          </a:bodyPr>
          <a:lstStyle/>
          <a:p>
            <a:pPr algn="ctr"/>
            <a:r>
              <a:rPr lang="es-ES" altLang="ja-JP" sz="1600" dirty="0">
                <a:solidFill>
                  <a:srgbClr val="FFFFFF"/>
                </a:solidFill>
                <a:latin typeface="Arial" charset="0"/>
                <a:ea typeface="Arial" charset="0"/>
                <a:cs typeface="Arial" charset="0"/>
              </a:rPr>
              <a:t>Año</a:t>
            </a:r>
            <a:r>
              <a:rPr lang="en-US" altLang="ja-JP" sz="1600" dirty="0">
                <a:solidFill>
                  <a:srgbClr val="FFFFFF"/>
                </a:solidFill>
                <a:latin typeface="Arial" charset="0"/>
                <a:ea typeface="Arial" charset="0"/>
                <a:cs typeface="Arial" charset="0"/>
              </a:rPr>
              <a:t> </a:t>
            </a:r>
            <a:r>
              <a:rPr lang="en-US" altLang="ja-JP" sz="1600" dirty="0" smtClean="0">
                <a:solidFill>
                  <a:srgbClr val="FFFFFF"/>
                </a:solidFill>
                <a:latin typeface="Arial" charset="0"/>
                <a:ea typeface="Arial" charset="0"/>
                <a:cs typeface="Arial" charset="0"/>
              </a:rPr>
              <a:t>2030</a:t>
            </a:r>
            <a:endParaRPr lang="ja-JP" altLang="en-US" sz="1600" dirty="0">
              <a:solidFill>
                <a:srgbClr val="FFFFFF"/>
              </a:solidFill>
              <a:latin typeface="Arial" charset="0"/>
              <a:ea typeface="Arial" charset="0"/>
              <a:cs typeface="Arial" charset="0"/>
            </a:endParaRPr>
          </a:p>
        </p:txBody>
      </p:sp>
      <p:sp>
        <p:nvSpPr>
          <p:cNvPr id="7" name="右矢印 6"/>
          <p:cNvSpPr/>
          <p:nvPr/>
        </p:nvSpPr>
        <p:spPr>
          <a:xfrm>
            <a:off x="2222500" y="4207926"/>
            <a:ext cx="6369051" cy="2336800"/>
          </a:xfrm>
          <a:prstGeom prst="rightArrow">
            <a:avLst>
              <a:gd name="adj1" fmla="val 50000"/>
              <a:gd name="adj2" fmla="val 66848"/>
            </a:avLst>
          </a:prstGeom>
        </p:spPr>
        <p:style>
          <a:lnRef idx="1">
            <a:schemeClr val="accent1"/>
          </a:lnRef>
          <a:fillRef idx="3">
            <a:schemeClr val="accent1"/>
          </a:fillRef>
          <a:effectRef idx="2">
            <a:schemeClr val="accent1"/>
          </a:effectRef>
          <a:fontRef idx="minor">
            <a:schemeClr val="lt1"/>
          </a:fontRef>
        </p:style>
        <p:txBody>
          <a:bodyPr rtlCol="0" anchor="ctr"/>
          <a:lstStyle/>
          <a:p>
            <a:pPr>
              <a:buFont typeface="Arial"/>
              <a:buChar char="•"/>
            </a:pPr>
            <a:r>
              <a:rPr lang="es-ES_tradnl" altLang="ja-JP" dirty="0" smtClean="0">
                <a:solidFill>
                  <a:srgbClr val="000000"/>
                </a:solidFill>
              </a:rPr>
              <a:t> Proyectos en el casco urbano de Conchagua</a:t>
            </a:r>
          </a:p>
          <a:p>
            <a:pPr>
              <a:buFont typeface="Arial"/>
              <a:buChar char="•"/>
            </a:pPr>
            <a:r>
              <a:rPr lang="es-ES_tradnl" altLang="ja-JP" dirty="0" smtClean="0">
                <a:solidFill>
                  <a:srgbClr val="000000"/>
                </a:solidFill>
              </a:rPr>
              <a:t> Proyectos en la zona del volcán</a:t>
            </a:r>
          </a:p>
          <a:p>
            <a:pPr>
              <a:buFont typeface="Arial"/>
              <a:buChar char="•"/>
            </a:pPr>
            <a:r>
              <a:rPr kumimoji="1" lang="es-ES_tradnl" altLang="ja-JP" dirty="0" smtClean="0">
                <a:solidFill>
                  <a:srgbClr val="000000"/>
                </a:solidFill>
              </a:rPr>
              <a:t> Proyectos en la zona de las lagunas</a:t>
            </a:r>
          </a:p>
          <a:p>
            <a:pPr>
              <a:buFont typeface="Arial"/>
              <a:buChar char="•"/>
            </a:pPr>
            <a:r>
              <a:rPr lang="es-ES_tradnl" altLang="ja-JP" dirty="0" smtClean="0">
                <a:solidFill>
                  <a:srgbClr val="000000"/>
                </a:solidFill>
              </a:rPr>
              <a:t> Proyectos en la zona de las playas</a:t>
            </a:r>
            <a:endParaRPr kumimoji="1" lang="ja-JP" altLang="en-US" dirty="0">
              <a:solidFill>
                <a:srgbClr val="000000"/>
              </a:solidFill>
            </a:endParaRPr>
          </a:p>
        </p:txBody>
      </p:sp>
      <p:sp>
        <p:nvSpPr>
          <p:cNvPr id="9" name="AutoShape 78"/>
          <p:cNvSpPr>
            <a:spLocks noChangeArrowheads="1"/>
          </p:cNvSpPr>
          <p:nvPr/>
        </p:nvSpPr>
        <p:spPr bwMode="auto">
          <a:xfrm>
            <a:off x="2411412" y="2049462"/>
            <a:ext cx="1152525" cy="358775"/>
          </a:xfrm>
          <a:prstGeom prst="wedgeRectCallout">
            <a:avLst>
              <a:gd name="adj1" fmla="val 66296"/>
              <a:gd name="adj2" fmla="val 99097"/>
            </a:avLst>
          </a:prstGeom>
          <a:solidFill>
            <a:schemeClr val="accent1"/>
          </a:solidFill>
          <a:ln w="9525">
            <a:solidFill>
              <a:schemeClr val="tx1"/>
            </a:solidFill>
            <a:miter lim="800000"/>
            <a:headEnd/>
            <a:tailEnd/>
          </a:ln>
        </p:spPr>
        <p:txBody>
          <a:bodyPr>
            <a:prstTxWarp prst="textNoShape">
              <a:avLst/>
            </a:prstTxWarp>
          </a:bodyPr>
          <a:lstStyle/>
          <a:p>
            <a:pPr algn="ctr"/>
            <a:r>
              <a:rPr lang="es-ES" altLang="ja-JP" sz="1600" dirty="0">
                <a:solidFill>
                  <a:schemeClr val="bg1"/>
                </a:solidFill>
                <a:latin typeface="Arial" charset="0"/>
                <a:ea typeface="Arial" charset="0"/>
                <a:cs typeface="Arial" charset="0"/>
              </a:rPr>
              <a:t>Año</a:t>
            </a:r>
            <a:r>
              <a:rPr lang="en-US" altLang="ja-JP" sz="1600" dirty="0">
                <a:solidFill>
                  <a:schemeClr val="bg1"/>
                </a:solidFill>
                <a:latin typeface="Arial" charset="0"/>
                <a:ea typeface="Arial" charset="0"/>
                <a:cs typeface="Arial" charset="0"/>
              </a:rPr>
              <a:t> </a:t>
            </a:r>
            <a:r>
              <a:rPr lang="en-US" altLang="ja-JP" sz="1600" dirty="0" smtClean="0">
                <a:solidFill>
                  <a:schemeClr val="bg1"/>
                </a:solidFill>
                <a:latin typeface="Arial" charset="0"/>
                <a:ea typeface="Arial" charset="0"/>
                <a:cs typeface="Arial" charset="0"/>
              </a:rPr>
              <a:t>2015</a:t>
            </a:r>
            <a:endParaRPr lang="ja-JP" altLang="en-US" sz="1600" dirty="0">
              <a:solidFill>
                <a:schemeClr val="bg1"/>
              </a:solidFill>
              <a:latin typeface="Arial" charset="0"/>
              <a:ea typeface="Arial" charset="0"/>
              <a:cs typeface="Arial" charset="0"/>
            </a:endParaRPr>
          </a:p>
        </p:txBody>
      </p:sp>
      <p:sp>
        <p:nvSpPr>
          <p:cNvPr id="8" name="右矢印 7"/>
          <p:cNvSpPr/>
          <p:nvPr/>
        </p:nvSpPr>
        <p:spPr>
          <a:xfrm>
            <a:off x="2137835" y="2573868"/>
            <a:ext cx="1801812" cy="8805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s-ES_tradnl" altLang="ja-JP" dirty="0" smtClean="0">
                <a:solidFill>
                  <a:schemeClr val="tx1"/>
                </a:solidFill>
              </a:rPr>
              <a:t>A, C, H, I</a:t>
            </a:r>
            <a:endParaRPr kumimoji="1" lang="ja-JP" altLang="en-US" dirty="0">
              <a:solidFill>
                <a:schemeClr val="tx1"/>
              </a:solidFill>
            </a:endParaRPr>
          </a:p>
        </p:txBody>
      </p:sp>
      <p:sp>
        <p:nvSpPr>
          <p:cNvPr id="10" name="右矢印 9"/>
          <p:cNvSpPr/>
          <p:nvPr/>
        </p:nvSpPr>
        <p:spPr>
          <a:xfrm>
            <a:off x="2137834" y="3505201"/>
            <a:ext cx="3246965" cy="6180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s-ES_tradnl" altLang="ja-JP" dirty="0" smtClean="0">
                <a:solidFill>
                  <a:srgbClr val="000000"/>
                </a:solidFill>
              </a:rPr>
              <a:t>B, D, E, F, G</a:t>
            </a:r>
            <a:endParaRPr kumimoji="1" lang="ja-JP" altLang="en-US" dirty="0">
              <a:solidFill>
                <a:srgbClr val="000000"/>
              </a:solidFill>
            </a:endParaRPr>
          </a:p>
        </p:txBody>
      </p:sp>
      <p:sp>
        <p:nvSpPr>
          <p:cNvPr id="11" name="右矢印 10"/>
          <p:cNvSpPr/>
          <p:nvPr/>
        </p:nvSpPr>
        <p:spPr>
          <a:xfrm>
            <a:off x="6231468" y="3471335"/>
            <a:ext cx="2360082" cy="6180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s-ES_tradnl" altLang="ja-JP" dirty="0" smtClean="0">
                <a:solidFill>
                  <a:srgbClr val="000000"/>
                </a:solidFill>
              </a:rPr>
              <a:t>J</a:t>
            </a:r>
            <a:endParaRPr kumimoji="1" lang="ja-JP" altLang="en-US"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chemeClr val="accent1">
                    <a:lumMod val="50000"/>
                  </a:schemeClr>
                </a:solidFill>
              </a:rPr>
              <a:t>Plan de Desarrollo Turístico </a:t>
            </a:r>
            <a:r>
              <a:rPr lang="es-ES_tradnl" altLang="ja-JP" u="sng" dirty="0" smtClean="0">
                <a:solidFill>
                  <a:schemeClr val="accent1">
                    <a:lumMod val="50000"/>
                  </a:schemeClr>
                </a:solidFill>
              </a:rPr>
              <a:t>a corto plazo</a:t>
            </a:r>
            <a:endParaRPr lang="ja-JP" altLang="en-US" u="sng" dirty="0">
              <a:solidFill>
                <a:schemeClr val="accent1">
                  <a:lumMod val="50000"/>
                </a:schemeClr>
              </a:solidFill>
            </a:endParaRPr>
          </a:p>
        </p:txBody>
      </p:sp>
      <p:sp>
        <p:nvSpPr>
          <p:cNvPr id="3" name="コンテンツ プレースホルダ 2"/>
          <p:cNvSpPr>
            <a:spLocks noGrp="1"/>
          </p:cNvSpPr>
          <p:nvPr>
            <p:ph idx="1"/>
          </p:nvPr>
        </p:nvSpPr>
        <p:spPr/>
        <p:txBody>
          <a:bodyPr>
            <a:normAutofit/>
          </a:bodyPr>
          <a:lstStyle/>
          <a:p>
            <a:pPr marL="457200" indent="-457200">
              <a:lnSpc>
                <a:spcPct val="110000"/>
              </a:lnSpc>
              <a:spcAft>
                <a:spcPts val="1200"/>
              </a:spcAft>
              <a:buClr>
                <a:schemeClr val="accent1">
                  <a:lumMod val="75000"/>
                </a:schemeClr>
              </a:buClr>
              <a:buFont typeface="+mj-lt"/>
              <a:buAutoNum type="alphaUcPeriod"/>
            </a:pPr>
            <a:r>
              <a:rPr lang="es-MX" dirty="0" smtClean="0"/>
              <a:t>Impulsar el rescate de </a:t>
            </a:r>
            <a:r>
              <a:rPr lang="es-MX" dirty="0"/>
              <a:t>nuestra cultura y tradiciones</a:t>
            </a:r>
            <a:r>
              <a:rPr lang="es-MX" dirty="0" smtClean="0"/>
              <a:t>.</a:t>
            </a:r>
          </a:p>
          <a:p>
            <a:pPr marL="457200" lvl="0" indent="-457200">
              <a:lnSpc>
                <a:spcPct val="110000"/>
              </a:lnSpc>
              <a:spcBef>
                <a:spcPts val="0"/>
              </a:spcBef>
              <a:spcAft>
                <a:spcPts val="1200"/>
              </a:spcAft>
              <a:buClr>
                <a:schemeClr val="accent1">
                  <a:lumMod val="75000"/>
                </a:schemeClr>
              </a:buClr>
              <a:buSzTx/>
              <a:buFont typeface="+mj-lt"/>
              <a:buAutoNum type="alphaUcPeriod" startAt="3"/>
              <a:defRPr/>
            </a:pPr>
            <a:r>
              <a:rPr lang="es-SV" dirty="0" smtClean="0"/>
              <a:t> Reconstrucción  </a:t>
            </a:r>
            <a:r>
              <a:rPr lang="es-SV" dirty="0"/>
              <a:t>de la </a:t>
            </a:r>
            <a:r>
              <a:rPr lang="es-SV" dirty="0" smtClean="0"/>
              <a:t>pilona.</a:t>
            </a:r>
          </a:p>
          <a:p>
            <a:pPr marL="457200" indent="-457200">
              <a:lnSpc>
                <a:spcPct val="110000"/>
              </a:lnSpc>
              <a:spcBef>
                <a:spcPts val="0"/>
              </a:spcBef>
              <a:spcAft>
                <a:spcPts val="1200"/>
              </a:spcAft>
              <a:buClr>
                <a:schemeClr val="accent1">
                  <a:lumMod val="75000"/>
                </a:schemeClr>
              </a:buClr>
              <a:buSzTx/>
              <a:buFont typeface="+mj-lt"/>
              <a:buAutoNum type="alphaUcPeriod" startAt="8"/>
              <a:defRPr/>
            </a:pPr>
            <a:r>
              <a:rPr lang="es-MX" dirty="0" smtClean="0"/>
              <a:t>Construcción de un malecón en la playa el Tamarindo y un parqueo en las tunas.</a:t>
            </a:r>
          </a:p>
          <a:p>
            <a:pPr marL="457200" indent="-457200">
              <a:lnSpc>
                <a:spcPct val="110000"/>
              </a:lnSpc>
              <a:spcBef>
                <a:spcPts val="0"/>
              </a:spcBef>
              <a:spcAft>
                <a:spcPts val="1200"/>
              </a:spcAft>
              <a:buClr>
                <a:schemeClr val="accent1">
                  <a:lumMod val="75000"/>
                </a:schemeClr>
              </a:buClr>
              <a:buSzTx/>
              <a:buFont typeface="+mj-lt"/>
              <a:buAutoNum type="alphaUcPeriod" startAt="8"/>
              <a:defRPr/>
            </a:pPr>
            <a:r>
              <a:rPr lang="es-SV" dirty="0" smtClean="0"/>
              <a:t>Un </a:t>
            </a:r>
            <a:r>
              <a:rPr lang="es-SV" dirty="0"/>
              <a:t>plan de medios de comunicación para dar </a:t>
            </a:r>
            <a:r>
              <a:rPr lang="es-SV" dirty="0" smtClean="0"/>
              <a:t>a conocer </a:t>
            </a:r>
            <a:r>
              <a:rPr lang="es-SV" dirty="0"/>
              <a:t>los atractivos que se tienen como </a:t>
            </a:r>
            <a:r>
              <a:rPr lang="es-SV" dirty="0" smtClean="0"/>
              <a:t>municipio.</a:t>
            </a:r>
          </a:p>
        </p:txBody>
      </p:sp>
      <p:pic>
        <p:nvPicPr>
          <p:cNvPr id="4" name="図 3" descr="torinto pintosmall.jpg"/>
          <p:cNvPicPr>
            <a:picLocks noChangeAspect="1"/>
          </p:cNvPicPr>
          <p:nvPr/>
        </p:nvPicPr>
        <p:blipFill>
          <a:blip r:embed="rId3"/>
          <a:stretch>
            <a:fillRect/>
          </a:stretch>
        </p:blipFill>
        <p:spPr>
          <a:xfrm>
            <a:off x="7190317" y="4741335"/>
            <a:ext cx="1739900" cy="2032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mediano plazo</a:t>
            </a:r>
            <a:endParaRPr lang="ja-JP" altLang="en-US" u="sng" dirty="0">
              <a:solidFill>
                <a:srgbClr val="194431"/>
              </a:solidFill>
            </a:endParaRPr>
          </a:p>
        </p:txBody>
      </p:sp>
      <p:sp>
        <p:nvSpPr>
          <p:cNvPr id="3" name="コンテンツ プレースホルダ 2"/>
          <p:cNvSpPr>
            <a:spLocks noGrp="1"/>
          </p:cNvSpPr>
          <p:nvPr>
            <p:ph idx="1"/>
          </p:nvPr>
        </p:nvSpPr>
        <p:spPr>
          <a:xfrm>
            <a:off x="549275" y="1600201"/>
            <a:ext cx="8042276" cy="4969932"/>
          </a:xfrm>
        </p:spPr>
        <p:txBody>
          <a:bodyPr>
            <a:normAutofit/>
          </a:bodyPr>
          <a:lstStyle/>
          <a:p>
            <a:pPr marL="457200" indent="-457200" algn="just">
              <a:lnSpc>
                <a:spcPct val="120000"/>
              </a:lnSpc>
              <a:spcBef>
                <a:spcPts val="0"/>
              </a:spcBef>
              <a:spcAft>
                <a:spcPts val="1200"/>
              </a:spcAft>
              <a:buClr>
                <a:schemeClr val="accent1">
                  <a:lumMod val="75000"/>
                </a:schemeClr>
              </a:buClr>
              <a:buFont typeface="+mj-lt"/>
              <a:buAutoNum type="alphaUcPeriod" startAt="2"/>
            </a:pPr>
            <a:r>
              <a:rPr lang="es-SV" dirty="0" smtClean="0"/>
              <a:t>Construcción de un parqueo.</a:t>
            </a:r>
          </a:p>
          <a:p>
            <a:pPr marL="457200" indent="-457200" algn="just">
              <a:lnSpc>
                <a:spcPct val="120000"/>
              </a:lnSpc>
              <a:spcBef>
                <a:spcPts val="0"/>
              </a:spcBef>
              <a:spcAft>
                <a:spcPts val="1200"/>
              </a:spcAft>
              <a:buClr>
                <a:schemeClr val="accent1">
                  <a:lumMod val="75000"/>
                </a:schemeClr>
              </a:buClr>
              <a:buFont typeface="+mj-lt"/>
              <a:buAutoNum type="alphaUcPeriod" startAt="4"/>
            </a:pPr>
            <a:r>
              <a:rPr lang="es-SV" dirty="0" smtClean="0"/>
              <a:t>Acondicionar los lugares del volcán   donde se encuentran   los petrograbados   para poder    recibir visitantes.</a:t>
            </a:r>
          </a:p>
          <a:p>
            <a:pPr marL="457200" indent="-457200" algn="just">
              <a:lnSpc>
                <a:spcPct val="120000"/>
              </a:lnSpc>
              <a:spcBef>
                <a:spcPts val="0"/>
              </a:spcBef>
              <a:spcAft>
                <a:spcPts val="1200"/>
              </a:spcAft>
              <a:buClr>
                <a:schemeClr val="accent1">
                  <a:lumMod val="75000"/>
                </a:schemeClr>
              </a:buClr>
              <a:buFont typeface="+mj-lt"/>
              <a:buAutoNum type="alphaUcPeriod" startAt="4"/>
            </a:pPr>
            <a:r>
              <a:rPr lang="es-SV" dirty="0" smtClean="0"/>
              <a:t>Desarrollar el ecoturismo y el turismo rural en la zona del volcán.</a:t>
            </a:r>
          </a:p>
          <a:p>
            <a:pPr marL="457200" indent="-457200" algn="just">
              <a:lnSpc>
                <a:spcPct val="120000"/>
              </a:lnSpc>
              <a:spcBef>
                <a:spcPts val="0"/>
              </a:spcBef>
              <a:spcAft>
                <a:spcPts val="1200"/>
              </a:spcAft>
              <a:buClr>
                <a:schemeClr val="accent1">
                  <a:lumMod val="75000"/>
                </a:schemeClr>
              </a:buClr>
              <a:buNone/>
            </a:pPr>
            <a:endParaRPr lang="ja-JP" altLang="en-US" dirty="0" smtClean="0"/>
          </a:p>
        </p:txBody>
      </p:sp>
      <p:pic>
        <p:nvPicPr>
          <p:cNvPr id="5" name="図 4" descr="IMG_7186small.jpg"/>
          <p:cNvPicPr>
            <a:picLocks noChangeAspect="1"/>
          </p:cNvPicPr>
          <p:nvPr/>
        </p:nvPicPr>
        <p:blipFill>
          <a:blip r:embed="rId2"/>
          <a:stretch>
            <a:fillRect/>
          </a:stretch>
        </p:blipFill>
        <p:spPr>
          <a:xfrm>
            <a:off x="5384800" y="4165070"/>
            <a:ext cx="3206751" cy="240506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s-ES_tradnl" altLang="ja-JP" u="sng" dirty="0" smtClean="0"/>
              <a:t>Información de Municipio</a:t>
            </a:r>
            <a:endParaRPr lang="ja-JP" altLang="en-US" u="sng" dirty="0"/>
          </a:p>
        </p:txBody>
      </p:sp>
      <p:sp>
        <p:nvSpPr>
          <p:cNvPr id="2" name="コンテンツ プレースホルダ 1"/>
          <p:cNvSpPr>
            <a:spLocks noGrp="1"/>
          </p:cNvSpPr>
          <p:nvPr>
            <p:ph idx="1"/>
          </p:nvPr>
        </p:nvSpPr>
        <p:spPr/>
        <p:txBody>
          <a:bodyPr/>
          <a:lstStyle/>
          <a:p>
            <a:r>
              <a:rPr lang="es-ES_tradnl" altLang="ja-JP" dirty="0" smtClean="0"/>
              <a:t>Población</a:t>
            </a:r>
            <a:r>
              <a:rPr lang="ja-JP" altLang="en-US" dirty="0" smtClean="0"/>
              <a:t>：</a:t>
            </a:r>
            <a:r>
              <a:rPr lang="en-US" altLang="ja-JP" dirty="0" smtClean="0"/>
              <a:t> </a:t>
            </a:r>
            <a:r>
              <a:rPr lang="es-MX" dirty="0" smtClean="0"/>
              <a:t>37,362 </a:t>
            </a:r>
            <a:r>
              <a:rPr lang="en-US" altLang="ja-JP" dirty="0" smtClean="0"/>
              <a:t>hab.</a:t>
            </a:r>
            <a:endParaRPr lang="es-ES_tradnl" altLang="ja-JP" dirty="0" smtClean="0"/>
          </a:p>
          <a:p>
            <a:r>
              <a:rPr lang="es-ES_tradnl" altLang="ja-JP" dirty="0" smtClean="0"/>
              <a:t>Superficie: </a:t>
            </a:r>
            <a:r>
              <a:rPr lang="en-US" altLang="ja-JP" dirty="0" smtClean="0"/>
              <a:t>200.64 ㎢</a:t>
            </a:r>
            <a:endParaRPr lang="es-ES_tradnl" altLang="ja-JP" dirty="0" smtClean="0"/>
          </a:p>
          <a:p>
            <a:r>
              <a:rPr lang="es-ES_tradnl" altLang="ja-JP" dirty="0" smtClean="0"/>
              <a:t>Fiestas Patronales:</a:t>
            </a:r>
            <a:r>
              <a:rPr lang="en-US" altLang="ja-JP" dirty="0" smtClean="0"/>
              <a:t>12 al 20 de enero fiesta titulares en honor a San Sebastian Martír, 22 al 25 de Julio Fiesta Patronales honor a Santiago Apostol.</a:t>
            </a:r>
            <a:endParaRPr lang="ja-JP" altLang="en-US" dirty="0"/>
          </a:p>
        </p:txBody>
      </p:sp>
      <p:pic>
        <p:nvPicPr>
          <p:cNvPr id="4" name="図 3" descr="fuente conchaguasmall.jpg"/>
          <p:cNvPicPr>
            <a:picLocks noChangeAspect="1"/>
          </p:cNvPicPr>
          <p:nvPr/>
        </p:nvPicPr>
        <p:blipFill>
          <a:blip r:embed="rId2"/>
          <a:stretch>
            <a:fillRect/>
          </a:stretch>
        </p:blipFill>
        <p:spPr>
          <a:xfrm>
            <a:off x="6762751" y="4684183"/>
            <a:ext cx="2032000" cy="16891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mediano plazo</a:t>
            </a:r>
            <a:endParaRPr lang="ja-JP" altLang="en-US" u="sng" dirty="0">
              <a:solidFill>
                <a:srgbClr val="194431"/>
              </a:solidFill>
            </a:endParaRPr>
          </a:p>
        </p:txBody>
      </p:sp>
      <p:sp>
        <p:nvSpPr>
          <p:cNvPr id="3" name="コンテンツ プレースホルダ 2"/>
          <p:cNvSpPr>
            <a:spLocks noGrp="1"/>
          </p:cNvSpPr>
          <p:nvPr>
            <p:ph idx="1"/>
          </p:nvPr>
        </p:nvSpPr>
        <p:spPr>
          <a:xfrm>
            <a:off x="549275" y="1600201"/>
            <a:ext cx="8042276" cy="4969932"/>
          </a:xfrm>
        </p:spPr>
        <p:txBody>
          <a:bodyPr>
            <a:normAutofit/>
          </a:bodyPr>
          <a:lstStyle/>
          <a:p>
            <a:pPr marL="457200" indent="-457200" algn="just">
              <a:lnSpc>
                <a:spcPct val="120000"/>
              </a:lnSpc>
              <a:spcBef>
                <a:spcPts val="0"/>
              </a:spcBef>
              <a:spcAft>
                <a:spcPts val="1200"/>
              </a:spcAft>
              <a:buClr>
                <a:schemeClr val="accent1">
                  <a:lumMod val="75000"/>
                </a:schemeClr>
              </a:buClr>
              <a:buFont typeface="+mj-lt"/>
              <a:buAutoNum type="alphaUcPeriod" startAt="4"/>
            </a:pPr>
            <a:r>
              <a:rPr lang="es-SV" dirty="0" smtClean="0"/>
              <a:t>Limpieza </a:t>
            </a:r>
            <a:r>
              <a:rPr lang="es-SV" dirty="0"/>
              <a:t>y mejoramiento del ornato de las </a:t>
            </a:r>
            <a:r>
              <a:rPr lang="es-SV" dirty="0" smtClean="0"/>
              <a:t>lagunas.</a:t>
            </a:r>
          </a:p>
          <a:p>
            <a:pPr marL="457200" indent="-457200" algn="just">
              <a:lnSpc>
                <a:spcPct val="120000"/>
              </a:lnSpc>
              <a:spcBef>
                <a:spcPts val="0"/>
              </a:spcBef>
              <a:spcAft>
                <a:spcPts val="1200"/>
              </a:spcAft>
              <a:buClr>
                <a:schemeClr val="accent1">
                  <a:lumMod val="75000"/>
                </a:schemeClr>
              </a:buClr>
              <a:buFont typeface="+mj-lt"/>
              <a:buAutoNum type="alphaUcPeriod" startAt="4"/>
            </a:pPr>
            <a:r>
              <a:rPr lang="es-SV" dirty="0" smtClean="0"/>
              <a:t>Mantenimiento </a:t>
            </a:r>
            <a:r>
              <a:rPr lang="es-SV" dirty="0"/>
              <a:t>y señalización de vías de </a:t>
            </a:r>
            <a:r>
              <a:rPr lang="es-SV" dirty="0" smtClean="0"/>
              <a:t>acceso a las lagunas.</a:t>
            </a:r>
          </a:p>
          <a:p>
            <a:pPr marL="457200" indent="-457200" algn="just">
              <a:lnSpc>
                <a:spcPct val="120000"/>
              </a:lnSpc>
              <a:spcBef>
                <a:spcPts val="0"/>
              </a:spcBef>
              <a:buClr>
                <a:schemeClr val="accent1">
                  <a:lumMod val="75000"/>
                </a:schemeClr>
              </a:buClr>
              <a:buNone/>
            </a:pPr>
            <a:endParaRPr lang="es-SV" dirty="0" smtClean="0"/>
          </a:p>
          <a:p>
            <a:pPr marL="457200" indent="-457200" algn="just">
              <a:lnSpc>
                <a:spcPct val="120000"/>
              </a:lnSpc>
              <a:spcBef>
                <a:spcPts val="0"/>
              </a:spcBef>
              <a:spcAft>
                <a:spcPts val="1200"/>
              </a:spcAft>
              <a:buClr>
                <a:schemeClr val="accent1">
                  <a:lumMod val="75000"/>
                </a:schemeClr>
              </a:buClr>
              <a:buFont typeface="+mj-lt"/>
              <a:buAutoNum type="alphaUcPeriod" startAt="10"/>
            </a:pPr>
            <a:r>
              <a:rPr lang="es-SV" dirty="0" smtClean="0"/>
              <a:t>Construcción de una planta de reciclaje.</a:t>
            </a:r>
          </a:p>
          <a:p>
            <a:pPr marL="457200" indent="-457200" algn="just">
              <a:lnSpc>
                <a:spcPct val="120000"/>
              </a:lnSpc>
              <a:spcBef>
                <a:spcPts val="0"/>
              </a:spcBef>
              <a:spcAft>
                <a:spcPts val="1200"/>
              </a:spcAft>
              <a:buClr>
                <a:schemeClr val="accent1">
                  <a:lumMod val="75000"/>
                </a:schemeClr>
              </a:buClr>
              <a:buNone/>
            </a:pPr>
            <a:endParaRPr lang="ja-JP" altLang="en-US" dirty="0" smtClean="0"/>
          </a:p>
        </p:txBody>
      </p:sp>
      <p:sp>
        <p:nvSpPr>
          <p:cNvPr id="4" name="下矢印 3"/>
          <p:cNvSpPr/>
          <p:nvPr/>
        </p:nvSpPr>
        <p:spPr>
          <a:xfrm>
            <a:off x="2387600" y="4792133"/>
            <a:ext cx="1828800" cy="33866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 name="図 4" descr="IMG_3089small.jpg"/>
          <p:cNvPicPr>
            <a:picLocks noChangeAspect="1"/>
          </p:cNvPicPr>
          <p:nvPr/>
        </p:nvPicPr>
        <p:blipFill>
          <a:blip r:embed="rId2"/>
          <a:stretch>
            <a:fillRect/>
          </a:stretch>
        </p:blipFill>
        <p:spPr>
          <a:xfrm>
            <a:off x="6468533" y="4792133"/>
            <a:ext cx="2370666" cy="177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p:txBody>
          <a:bodyPr>
            <a:noAutofit/>
          </a:bodyPr>
          <a:lstStyle/>
          <a:p>
            <a:pPr>
              <a:spcBef>
                <a:spcPts val="0"/>
              </a:spcBef>
              <a:spcAft>
                <a:spcPts val="600"/>
              </a:spcAft>
            </a:pPr>
            <a:r>
              <a:rPr lang="es-ES_tradnl" altLang="ja-JP" u="sng" dirty="0" smtClean="0"/>
              <a:t>Proyectos en el casco urbano de Conchagua</a:t>
            </a:r>
          </a:p>
          <a:p>
            <a:pPr lvl="1" algn="just">
              <a:spcBef>
                <a:spcPts val="1200"/>
              </a:spcBef>
            </a:pPr>
            <a:r>
              <a:rPr lang="es-SV" dirty="0" smtClean="0"/>
              <a:t>Construcción de un parqueo.</a:t>
            </a:r>
            <a:endParaRPr lang="es-ES_tradnl" dirty="0" smtClean="0"/>
          </a:p>
          <a:p>
            <a:pPr lvl="1" algn="just">
              <a:spcBef>
                <a:spcPts val="0"/>
              </a:spcBef>
            </a:pPr>
            <a:r>
              <a:rPr lang="es-SV" dirty="0" smtClean="0"/>
              <a:t>Introducción de tuberías para aguas negras y construcción de una planta de tratamiento de las mismas.</a:t>
            </a:r>
            <a:endParaRPr lang="es-ES_tradnl" dirty="0" smtClean="0"/>
          </a:p>
          <a:p>
            <a:pPr lvl="1" algn="just">
              <a:spcBef>
                <a:spcPts val="0"/>
              </a:spcBef>
            </a:pPr>
            <a:r>
              <a:rPr lang="es-SV" dirty="0" smtClean="0"/>
              <a:t>Construcción de una planta de reciclaje y compostaje.</a:t>
            </a:r>
            <a:endParaRPr lang="es-ES_tradnl" dirty="0" smtClean="0"/>
          </a:p>
          <a:p>
            <a:pPr lvl="1" algn="just">
              <a:spcBef>
                <a:spcPts val="0"/>
              </a:spcBef>
            </a:pPr>
            <a:r>
              <a:rPr lang="es-SV" dirty="0" smtClean="0"/>
              <a:t>Asegurar el suministro de agua potable.</a:t>
            </a:r>
            <a:endParaRPr lang="es-ES_tradnl" dirty="0" smtClean="0"/>
          </a:p>
        </p:txBody>
      </p:sp>
      <p:pic>
        <p:nvPicPr>
          <p:cNvPr id="4" name="図 3" descr="Iglesia Conchaguasmall.jpg"/>
          <p:cNvPicPr>
            <a:picLocks noChangeAspect="1"/>
          </p:cNvPicPr>
          <p:nvPr/>
        </p:nvPicPr>
        <p:blipFill>
          <a:blip r:embed="rId3"/>
          <a:stretch>
            <a:fillRect/>
          </a:stretch>
        </p:blipFill>
        <p:spPr>
          <a:xfrm>
            <a:off x="5802488" y="4351866"/>
            <a:ext cx="2968977" cy="222673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p:txBody>
          <a:bodyPr>
            <a:noAutofit/>
          </a:bodyPr>
          <a:lstStyle/>
          <a:p>
            <a:pPr>
              <a:spcBef>
                <a:spcPts val="0"/>
              </a:spcBef>
              <a:spcAft>
                <a:spcPts val="600"/>
              </a:spcAft>
            </a:pPr>
            <a:r>
              <a:rPr lang="es-ES_tradnl" altLang="ja-JP" u="sng" dirty="0" smtClean="0"/>
              <a:t>Proyectos en el casco urbano de Conchagua</a:t>
            </a:r>
          </a:p>
          <a:p>
            <a:pPr lvl="1" algn="just">
              <a:spcBef>
                <a:spcPts val="2000"/>
              </a:spcBef>
            </a:pPr>
            <a:r>
              <a:rPr lang="es-SV" dirty="0" smtClean="0"/>
              <a:t>Construcción de una  plaza típica.</a:t>
            </a:r>
            <a:endParaRPr lang="es-ES_tradnl" dirty="0" smtClean="0"/>
          </a:p>
          <a:p>
            <a:pPr lvl="1" algn="just">
              <a:spcBef>
                <a:spcPts val="0"/>
              </a:spcBef>
            </a:pPr>
            <a:r>
              <a:rPr lang="es-SV" dirty="0" smtClean="0"/>
              <a:t>Reconstrucción  de la pilona.</a:t>
            </a:r>
            <a:endParaRPr lang="es-ES_tradnl" dirty="0" smtClean="0"/>
          </a:p>
          <a:p>
            <a:pPr lvl="1" algn="just">
              <a:spcBef>
                <a:spcPts val="0"/>
              </a:spcBef>
            </a:pPr>
            <a:r>
              <a:rPr lang="es-SV" dirty="0" smtClean="0"/>
              <a:t>Creación de un museo en la iglesia donde se exhiba la imaginería religiosa antigua que en ella se encuentra.</a:t>
            </a:r>
          </a:p>
          <a:p>
            <a:pPr lvl="1" algn="just">
              <a:spcBef>
                <a:spcPts val="0"/>
              </a:spcBef>
            </a:pPr>
            <a:r>
              <a:rPr lang="es-SV" dirty="0" smtClean="0"/>
              <a:t>Implementar campañas para el rescate de nuestra cultura y tradiciones.</a:t>
            </a:r>
            <a:endParaRPr lang="ja-JP" altLang="en-US" dirty="0" smtClean="0"/>
          </a:p>
        </p:txBody>
      </p:sp>
      <p:pic>
        <p:nvPicPr>
          <p:cNvPr id="5" name="図 4" descr="SraConchaguasmall.jpg"/>
          <p:cNvPicPr>
            <a:picLocks noChangeAspect="1"/>
          </p:cNvPicPr>
          <p:nvPr/>
        </p:nvPicPr>
        <p:blipFill>
          <a:blip r:embed="rId3"/>
          <a:stretch>
            <a:fillRect/>
          </a:stretch>
        </p:blipFill>
        <p:spPr>
          <a:xfrm>
            <a:off x="6604000" y="4109154"/>
            <a:ext cx="1775884" cy="236784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p:txBody>
          <a:bodyPr>
            <a:noAutofit/>
          </a:bodyPr>
          <a:lstStyle/>
          <a:p>
            <a:pPr>
              <a:spcBef>
                <a:spcPts val="0"/>
              </a:spcBef>
            </a:pPr>
            <a:r>
              <a:rPr lang="es-ES_tradnl" altLang="ja-JP" u="sng" dirty="0" smtClean="0"/>
              <a:t>Proyectos en el casco urbano de Conchagua</a:t>
            </a:r>
            <a:endParaRPr lang="es-SV" dirty="0" smtClean="0"/>
          </a:p>
          <a:p>
            <a:pPr lvl="1" algn="just">
              <a:spcBef>
                <a:spcPts val="2000"/>
              </a:spcBef>
            </a:pPr>
            <a:r>
              <a:rPr lang="es-SV" dirty="0" smtClean="0"/>
              <a:t>Descentralización de la actividad turística y económica.</a:t>
            </a:r>
            <a:endParaRPr lang="es-ES_tradnl" dirty="0" smtClean="0"/>
          </a:p>
          <a:p>
            <a:pPr lvl="1" algn="just">
              <a:spcBef>
                <a:spcPts val="0"/>
              </a:spcBef>
            </a:pPr>
            <a:r>
              <a:rPr lang="es-SV" dirty="0" smtClean="0"/>
              <a:t>Diversificación de la oferta  gastronómica.</a:t>
            </a:r>
            <a:endParaRPr lang="es-ES_tradnl" dirty="0" smtClean="0"/>
          </a:p>
          <a:p>
            <a:pPr lvl="1" algn="just">
              <a:spcBef>
                <a:spcPts val="0"/>
              </a:spcBef>
            </a:pPr>
            <a:r>
              <a:rPr lang="es-SV" dirty="0" smtClean="0"/>
              <a:t>Creación de circuitos turísticos dentro de la ciudad.</a:t>
            </a:r>
            <a:endParaRPr lang="es-ES_tradnl" dirty="0" smtClean="0"/>
          </a:p>
          <a:p>
            <a:pPr lvl="1" algn="just">
              <a:spcBef>
                <a:spcPts val="0"/>
              </a:spcBef>
            </a:pPr>
            <a:r>
              <a:rPr lang="es-SV" dirty="0" smtClean="0"/>
              <a:t>Formación de guías turísticos.</a:t>
            </a:r>
            <a:endParaRPr lang="es-ES_tradnl" dirty="0" smtClean="0"/>
          </a:p>
          <a:p>
            <a:pPr lvl="1" algn="just">
              <a:spcBef>
                <a:spcPts val="0"/>
              </a:spcBef>
            </a:pPr>
            <a:r>
              <a:rPr lang="es-SV" dirty="0" smtClean="0"/>
              <a:t>Creación de una cooperativa de artesanos del municipio de conchagaua.</a:t>
            </a:r>
            <a:endParaRPr lang="es-ES_tradnl" dirty="0" smtClean="0"/>
          </a:p>
          <a:p>
            <a:pPr lvl="1" algn="just">
              <a:spcBef>
                <a:spcPts val="0"/>
              </a:spcBef>
            </a:pPr>
            <a:r>
              <a:rPr lang="es-SV" dirty="0" smtClean="0"/>
              <a:t>Creación de una escuela taller para formar nuevos artesanos.</a:t>
            </a:r>
            <a:endParaRPr lang="ja-JP" altLang="en-US" dirty="0" smtClean="0"/>
          </a:p>
          <a:p>
            <a:pPr marL="349250" lvl="1" indent="0">
              <a:spcBef>
                <a:spcPts val="0"/>
              </a:spcBef>
              <a:buClr>
                <a:schemeClr val="accent6"/>
              </a:buClr>
              <a:buNone/>
            </a:pPr>
            <a:endParaRPr lang="ja-JP" altLang="en-US" dirty="0" smtClean="0"/>
          </a:p>
          <a:p>
            <a:pPr marL="349250" lvl="1" indent="0">
              <a:spcBef>
                <a:spcPts val="0"/>
              </a:spcBef>
              <a:buClr>
                <a:schemeClr val="accent6"/>
              </a:buClr>
              <a:buNone/>
            </a:pPr>
            <a:endParaRPr lang="ja-JP" altLang="en-US" dirty="0" smtClean="0"/>
          </a:p>
          <a:p>
            <a:pPr>
              <a:spcBef>
                <a:spcPts val="0"/>
              </a:spcBef>
              <a:buClr>
                <a:schemeClr val="accent5"/>
              </a:buClr>
              <a:buNone/>
            </a:pPr>
            <a:endParaRPr lang="ja-JP" altLang="en-US" sz="2200" dirty="0" smtClean="0"/>
          </a:p>
        </p:txBody>
      </p:sp>
      <p:pic>
        <p:nvPicPr>
          <p:cNvPr id="5" name="図 4" descr="pupuserasmall.jpg"/>
          <p:cNvPicPr>
            <a:picLocks noChangeAspect="1"/>
          </p:cNvPicPr>
          <p:nvPr/>
        </p:nvPicPr>
        <p:blipFill>
          <a:blip r:embed="rId3"/>
          <a:stretch>
            <a:fillRect/>
          </a:stretch>
        </p:blipFill>
        <p:spPr>
          <a:xfrm>
            <a:off x="6688667" y="5130800"/>
            <a:ext cx="2038348" cy="148166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a:xfrm>
            <a:off x="549275" y="1600201"/>
            <a:ext cx="8042276" cy="4732866"/>
          </a:xfrm>
        </p:spPr>
        <p:txBody>
          <a:bodyPr>
            <a:noAutofit/>
          </a:bodyPr>
          <a:lstStyle/>
          <a:p>
            <a:pPr>
              <a:spcBef>
                <a:spcPts val="0"/>
              </a:spcBef>
              <a:spcAft>
                <a:spcPts val="600"/>
              </a:spcAft>
            </a:pPr>
            <a:r>
              <a:rPr lang="es-SV" altLang="ja-JP" u="sng" dirty="0" smtClean="0"/>
              <a:t>Proyectos en la zona del volcán</a:t>
            </a:r>
            <a:endParaRPr lang="ja-JP" altLang="en-US" u="sng" dirty="0" smtClean="0"/>
          </a:p>
          <a:p>
            <a:pPr lvl="1" algn="just">
              <a:spcBef>
                <a:spcPts val="1200"/>
              </a:spcBef>
            </a:pPr>
            <a:r>
              <a:rPr lang="es-SV" dirty="0" smtClean="0"/>
              <a:t>Reconstrucción y mantenimiento de las vías de acceso.</a:t>
            </a:r>
            <a:endParaRPr lang="es-ES_tradnl" dirty="0" smtClean="0"/>
          </a:p>
          <a:p>
            <a:pPr lvl="1" algn="just">
              <a:spcBef>
                <a:spcPts val="0"/>
              </a:spcBef>
            </a:pPr>
            <a:r>
              <a:rPr lang="es-SV" dirty="0" smtClean="0"/>
              <a:t>Formación de guías turísticos.</a:t>
            </a:r>
            <a:endParaRPr lang="es-ES_tradnl" dirty="0" smtClean="0"/>
          </a:p>
          <a:p>
            <a:pPr lvl="1" algn="just">
              <a:spcBef>
                <a:spcPts val="0"/>
              </a:spcBef>
            </a:pPr>
            <a:r>
              <a:rPr lang="es-SV" dirty="0" smtClean="0"/>
              <a:t>Acondicionar los lugares  donde se encuentran los petrograbados  para poder    recibir visitantes.</a:t>
            </a:r>
            <a:endParaRPr lang="es-ES_tradnl" dirty="0" smtClean="0"/>
          </a:p>
          <a:p>
            <a:pPr lvl="1" algn="just">
              <a:spcBef>
                <a:spcPts val="0"/>
              </a:spcBef>
            </a:pPr>
            <a:r>
              <a:rPr lang="es-SV" dirty="0" smtClean="0"/>
              <a:t>Desarrollar el ecoturismo y el turismo rural.</a:t>
            </a:r>
            <a:endParaRPr lang="es-ES_tradnl" dirty="0" smtClean="0"/>
          </a:p>
          <a:p>
            <a:pPr lvl="1" algn="just">
              <a:spcBef>
                <a:spcPts val="0"/>
              </a:spcBef>
              <a:buNone/>
            </a:pPr>
            <a:endParaRPr lang="ja-JP" altLang="en-US" sz="2200" dirty="0" smtClean="0"/>
          </a:p>
        </p:txBody>
      </p:sp>
      <p:pic>
        <p:nvPicPr>
          <p:cNvPr id="4" name="図 3" descr="IMG_7158small.jpg"/>
          <p:cNvPicPr>
            <a:picLocks noChangeAspect="1"/>
          </p:cNvPicPr>
          <p:nvPr/>
        </p:nvPicPr>
        <p:blipFill>
          <a:blip r:embed="rId3"/>
          <a:stretch>
            <a:fillRect/>
          </a:stretch>
        </p:blipFill>
        <p:spPr>
          <a:xfrm>
            <a:off x="5689599" y="4444470"/>
            <a:ext cx="2901951" cy="217646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a:xfrm>
            <a:off x="549275" y="1600201"/>
            <a:ext cx="8042276" cy="4732866"/>
          </a:xfrm>
        </p:spPr>
        <p:txBody>
          <a:bodyPr>
            <a:noAutofit/>
          </a:bodyPr>
          <a:lstStyle/>
          <a:p>
            <a:pPr>
              <a:spcBef>
                <a:spcPts val="0"/>
              </a:spcBef>
              <a:spcAft>
                <a:spcPts val="600"/>
              </a:spcAft>
            </a:pPr>
            <a:r>
              <a:rPr lang="es-SV" altLang="ja-JP" u="sng" dirty="0" smtClean="0"/>
              <a:t>Proyectos en la zona del volcán</a:t>
            </a:r>
            <a:endParaRPr lang="ja-JP" altLang="en-US" u="sng" dirty="0" smtClean="0"/>
          </a:p>
          <a:p>
            <a:pPr lvl="1" algn="just">
              <a:spcBef>
                <a:spcPts val="2000"/>
              </a:spcBef>
            </a:pPr>
            <a:r>
              <a:rPr lang="es-SV" dirty="0" smtClean="0"/>
              <a:t>Creación de rutas para senderismo.</a:t>
            </a:r>
            <a:endParaRPr lang="es-ES_tradnl" dirty="0" smtClean="0"/>
          </a:p>
          <a:p>
            <a:pPr lvl="1" algn="just">
              <a:spcBef>
                <a:spcPts val="0"/>
              </a:spcBef>
            </a:pPr>
            <a:r>
              <a:rPr lang="es-SV" dirty="0" smtClean="0"/>
              <a:t>Explorar lugares con potencial y ofrecerlos dentro de los atractivos de la zona.</a:t>
            </a:r>
            <a:endParaRPr lang="es-ES_tradnl" dirty="0" smtClean="0"/>
          </a:p>
          <a:p>
            <a:pPr lvl="1" algn="just">
              <a:spcBef>
                <a:spcPts val="0"/>
              </a:spcBef>
            </a:pPr>
            <a:r>
              <a:rPr lang="es-SV" dirty="0" smtClean="0"/>
              <a:t>Conservación del medio ambiente en todas sus áreas.</a:t>
            </a:r>
            <a:endParaRPr lang="es-ES_tradnl" dirty="0" smtClean="0"/>
          </a:p>
          <a:p>
            <a:pPr lvl="1" algn="just">
              <a:spcBef>
                <a:spcPts val="0"/>
              </a:spcBef>
            </a:pPr>
            <a:r>
              <a:rPr lang="es-SV" dirty="0" smtClean="0"/>
              <a:t>Reconstrucción y mantenimiento de las instalaciones del área protegida. </a:t>
            </a:r>
            <a:endParaRPr lang="es-ES_tradnl" dirty="0" smtClean="0"/>
          </a:p>
          <a:p>
            <a:pPr lvl="1" algn="just">
              <a:spcBef>
                <a:spcPts val="0"/>
              </a:spcBef>
            </a:pPr>
            <a:r>
              <a:rPr lang="es-SV" dirty="0" smtClean="0"/>
              <a:t>Construcción de restaurantes.</a:t>
            </a:r>
            <a:endParaRPr lang="ja-JP" altLang="en-US" dirty="0" smtClean="0"/>
          </a:p>
          <a:p>
            <a:pPr>
              <a:spcBef>
                <a:spcPts val="0"/>
              </a:spcBef>
              <a:buClr>
                <a:schemeClr val="accent5"/>
              </a:buClr>
              <a:buNone/>
            </a:pPr>
            <a:endParaRPr lang="ja-JP" altLang="en-US" sz="2200" dirty="0" smtClean="0"/>
          </a:p>
        </p:txBody>
      </p:sp>
      <p:pic>
        <p:nvPicPr>
          <p:cNvPr id="4" name="図 3" descr="IMG_0649small.jpg"/>
          <p:cNvPicPr>
            <a:picLocks noChangeAspect="1"/>
          </p:cNvPicPr>
          <p:nvPr/>
        </p:nvPicPr>
        <p:blipFill>
          <a:blip r:embed="rId3"/>
          <a:stretch>
            <a:fillRect/>
          </a:stretch>
        </p:blipFill>
        <p:spPr>
          <a:xfrm>
            <a:off x="5679018" y="4182533"/>
            <a:ext cx="2912533" cy="2184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a:xfrm>
            <a:off x="549275" y="1600201"/>
            <a:ext cx="8042276" cy="4715932"/>
          </a:xfrm>
        </p:spPr>
        <p:txBody>
          <a:bodyPr>
            <a:noAutofit/>
          </a:bodyPr>
          <a:lstStyle/>
          <a:p>
            <a:pPr>
              <a:spcBef>
                <a:spcPts val="0"/>
              </a:spcBef>
              <a:spcAft>
                <a:spcPts val="600"/>
              </a:spcAft>
            </a:pPr>
            <a:r>
              <a:rPr lang="es-SV" altLang="ja-JP" u="sng" dirty="0" smtClean="0"/>
              <a:t>Proyectos en la zona de las lagunas</a:t>
            </a:r>
            <a:endParaRPr lang="ja-JP" altLang="en-US" u="sng" dirty="0" smtClean="0"/>
          </a:p>
          <a:p>
            <a:pPr lvl="1" algn="just">
              <a:spcBef>
                <a:spcPts val="1200"/>
              </a:spcBef>
            </a:pPr>
            <a:r>
              <a:rPr lang="es-SV" dirty="0" smtClean="0"/>
              <a:t>Limpieza y mejoramiento del ornato de las lagunas.</a:t>
            </a:r>
            <a:endParaRPr lang="es-ES_tradnl" dirty="0" smtClean="0"/>
          </a:p>
          <a:p>
            <a:pPr lvl="1" algn="just">
              <a:spcBef>
                <a:spcPts val="0"/>
              </a:spcBef>
            </a:pPr>
            <a:r>
              <a:rPr lang="es-SV" dirty="0" smtClean="0"/>
              <a:t>Involucrar a los pobladores de la zona en el tema turístico y capacitarlos en, (Elaboración de  artesanías, Gastronomía, servicio al cliente, etc)</a:t>
            </a:r>
            <a:endParaRPr lang="es-ES_tradnl" dirty="0" smtClean="0"/>
          </a:p>
          <a:p>
            <a:pPr lvl="1" algn="just">
              <a:spcBef>
                <a:spcPts val="0"/>
              </a:spcBef>
            </a:pPr>
            <a:r>
              <a:rPr lang="es-SV" dirty="0" smtClean="0"/>
              <a:t>Señalización de vías de acceso y mantenimiento de las mismas.</a:t>
            </a:r>
            <a:endParaRPr lang="es-ES_tradnl" dirty="0" smtClean="0"/>
          </a:p>
          <a:p>
            <a:pPr lvl="1" algn="just">
              <a:spcBef>
                <a:spcPts val="0"/>
              </a:spcBef>
            </a:pPr>
            <a:r>
              <a:rPr lang="es-SV" dirty="0" smtClean="0"/>
              <a:t>Creación de productos turísticos (Pesca artesanal, Tours en botes artesanales, Avistamiento de aves, senderismo, Agroturismo, Vistas panorámicas, etc)</a:t>
            </a:r>
            <a:endParaRPr lang="es-ES_tradnl" dirty="0" smtClean="0"/>
          </a:p>
          <a:p>
            <a:pPr lvl="1" algn="just">
              <a:spcBef>
                <a:spcPts val="0"/>
              </a:spcBef>
            </a:pPr>
            <a:r>
              <a:rPr lang="es-SV" dirty="0" smtClean="0"/>
              <a:t>Brindar servicios de alimentación y hospedaje.</a:t>
            </a:r>
            <a:endParaRPr lang="es-ES_tradnl" dirty="0" smtClean="0"/>
          </a:p>
          <a:p>
            <a:pPr lvl="1" algn="just">
              <a:spcBef>
                <a:spcPts val="0"/>
              </a:spcBef>
            </a:pPr>
            <a:r>
              <a:rPr lang="es-SV" dirty="0" smtClean="0"/>
              <a:t>Protección del entorno natural de la zona.</a:t>
            </a:r>
            <a:endParaRPr lang="ja-JP" altLang="en-US" dirty="0" smtClean="0"/>
          </a:p>
        </p:txBody>
      </p:sp>
      <p:pic>
        <p:nvPicPr>
          <p:cNvPr id="4" name="図 3" descr="lancha2small.jpg"/>
          <p:cNvPicPr>
            <a:picLocks noChangeAspect="1"/>
          </p:cNvPicPr>
          <p:nvPr/>
        </p:nvPicPr>
        <p:blipFill>
          <a:blip r:embed="rId3"/>
          <a:stretch>
            <a:fillRect/>
          </a:stretch>
        </p:blipFill>
        <p:spPr>
          <a:xfrm>
            <a:off x="6959598" y="5587999"/>
            <a:ext cx="2032000" cy="1117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p:txBody>
          <a:bodyPr>
            <a:noAutofit/>
          </a:bodyPr>
          <a:lstStyle/>
          <a:p>
            <a:pPr>
              <a:spcBef>
                <a:spcPts val="0"/>
              </a:spcBef>
              <a:spcAft>
                <a:spcPts val="600"/>
              </a:spcAft>
            </a:pPr>
            <a:r>
              <a:rPr lang="es-SV" altLang="ja-JP" u="sng" dirty="0" smtClean="0"/>
              <a:t>Proyectos en la zona de las playas</a:t>
            </a:r>
            <a:endParaRPr lang="ja-JP" altLang="en-US" u="sng" dirty="0" smtClean="0"/>
          </a:p>
          <a:p>
            <a:pPr lvl="1" algn="just">
              <a:spcBef>
                <a:spcPts val="2000"/>
              </a:spcBef>
            </a:pPr>
            <a:r>
              <a:rPr lang="es-SV" dirty="0" smtClean="0"/>
              <a:t>Reparación y mantenimiento de las vías de acceso.</a:t>
            </a:r>
            <a:endParaRPr lang="es-ES_tradnl" dirty="0" smtClean="0"/>
          </a:p>
          <a:p>
            <a:pPr lvl="1" algn="just">
              <a:spcBef>
                <a:spcPts val="0"/>
              </a:spcBef>
            </a:pPr>
            <a:r>
              <a:rPr lang="es-SV" dirty="0" smtClean="0"/>
              <a:t>Creación de estaciones turísticas en puntos estratégicos de la zona.</a:t>
            </a:r>
            <a:endParaRPr lang="es-ES_tradnl" dirty="0" smtClean="0"/>
          </a:p>
          <a:p>
            <a:pPr lvl="1" algn="just">
              <a:spcBef>
                <a:spcPts val="0"/>
              </a:spcBef>
            </a:pPr>
            <a:r>
              <a:rPr lang="es-SV" dirty="0" smtClean="0"/>
              <a:t>Campañas permanentes de limpieza y reciclaje en las principales playas.</a:t>
            </a:r>
            <a:endParaRPr lang="es-ES_tradnl" dirty="0" smtClean="0"/>
          </a:p>
          <a:p>
            <a:pPr lvl="1" algn="just">
              <a:spcBef>
                <a:spcPts val="0"/>
              </a:spcBef>
            </a:pPr>
            <a:r>
              <a:rPr lang="es-SV" dirty="0" smtClean="0"/>
              <a:t>Diseñar recorridos turísticos dentro de los cuales se puedan visitar las salineras cooperativas de pesca artesanal etc.</a:t>
            </a:r>
            <a:endParaRPr lang="es-ES_tradnl" dirty="0" smtClean="0"/>
          </a:p>
          <a:p>
            <a:pPr lvl="2">
              <a:spcBef>
                <a:spcPts val="0"/>
              </a:spcBef>
              <a:buClr>
                <a:schemeClr val="accent6"/>
              </a:buClr>
              <a:buNone/>
            </a:pPr>
            <a:endParaRPr lang="ja-JP" altLang="en-US" dirty="0" smtClean="0"/>
          </a:p>
        </p:txBody>
      </p:sp>
      <p:pic>
        <p:nvPicPr>
          <p:cNvPr id="4" name="図 3" descr="lanchasmall.jpg"/>
          <p:cNvPicPr>
            <a:picLocks noChangeAspect="1"/>
          </p:cNvPicPr>
          <p:nvPr/>
        </p:nvPicPr>
        <p:blipFill>
          <a:blip r:embed="rId3"/>
          <a:stretch>
            <a:fillRect/>
          </a:stretch>
        </p:blipFill>
        <p:spPr>
          <a:xfrm>
            <a:off x="6824134" y="5041900"/>
            <a:ext cx="2032000" cy="1346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p:txBody>
          <a:bodyPr>
            <a:noAutofit/>
          </a:bodyPr>
          <a:lstStyle/>
          <a:p>
            <a:pPr>
              <a:spcBef>
                <a:spcPts val="0"/>
              </a:spcBef>
              <a:spcAft>
                <a:spcPts val="600"/>
              </a:spcAft>
            </a:pPr>
            <a:r>
              <a:rPr lang="es-SV" altLang="ja-JP" u="sng" dirty="0" smtClean="0"/>
              <a:t>Proyectos en la zona de las playas</a:t>
            </a:r>
            <a:endParaRPr lang="ja-JP" altLang="en-US" u="sng" dirty="0" smtClean="0"/>
          </a:p>
          <a:p>
            <a:pPr lvl="1" algn="just">
              <a:spcBef>
                <a:spcPts val="2000"/>
              </a:spcBef>
            </a:pPr>
            <a:r>
              <a:rPr lang="es-SV" dirty="0" smtClean="0"/>
              <a:t>Creación de más hoteles por parte de la empresa privada.</a:t>
            </a:r>
            <a:endParaRPr lang="es-ES_tradnl" dirty="0" smtClean="0"/>
          </a:p>
          <a:p>
            <a:pPr lvl="1" algn="just">
              <a:spcBef>
                <a:spcPts val="0"/>
              </a:spcBef>
            </a:pPr>
            <a:r>
              <a:rPr lang="es-SV" dirty="0" smtClean="0"/>
              <a:t>Capacitar a los pescadores como guías turísticos.</a:t>
            </a:r>
          </a:p>
          <a:p>
            <a:pPr lvl="1" algn="just">
              <a:spcBef>
                <a:spcPts val="0"/>
              </a:spcBef>
            </a:pPr>
            <a:r>
              <a:rPr lang="es-SV" dirty="0" smtClean="0"/>
              <a:t>Crear alianzas entre los dueños de hoteles y los pescadores para que estos puedan ofrecer los tours de pesca artesanal y  deportiva.</a:t>
            </a:r>
          </a:p>
          <a:p>
            <a:pPr lvl="1" algn="just">
              <a:spcBef>
                <a:spcPts val="0"/>
              </a:spcBef>
              <a:buNone/>
            </a:pPr>
            <a:endParaRPr lang="ja-JP" altLang="en-US" dirty="0" smtClean="0"/>
          </a:p>
          <a:p>
            <a:pPr lvl="2">
              <a:spcBef>
                <a:spcPts val="0"/>
              </a:spcBef>
              <a:buClr>
                <a:schemeClr val="accent6"/>
              </a:buClr>
              <a:buNone/>
            </a:pPr>
            <a:endParaRPr lang="ja-JP" altLang="en-US" dirty="0" smtClean="0"/>
          </a:p>
        </p:txBody>
      </p:sp>
      <p:pic>
        <p:nvPicPr>
          <p:cNvPr id="4" name="図 3" descr="surfersmall.jpg"/>
          <p:cNvPicPr>
            <a:picLocks noChangeAspect="1"/>
          </p:cNvPicPr>
          <p:nvPr/>
        </p:nvPicPr>
        <p:blipFill>
          <a:blip r:embed="rId3"/>
          <a:stretch>
            <a:fillRect/>
          </a:stretch>
        </p:blipFill>
        <p:spPr>
          <a:xfrm>
            <a:off x="6686551" y="4445000"/>
            <a:ext cx="1905000" cy="2032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p:txBody>
          <a:bodyPr>
            <a:noAutofit/>
          </a:bodyPr>
          <a:lstStyle/>
          <a:p>
            <a:pPr algn="just">
              <a:spcBef>
                <a:spcPts val="0"/>
              </a:spcBef>
            </a:pPr>
            <a:r>
              <a:rPr lang="es-SV" altLang="ja-JP" u="sng" dirty="0" smtClean="0"/>
              <a:t>Proyectos en la zona de las playas</a:t>
            </a:r>
            <a:endParaRPr lang="es-SV" dirty="0" smtClean="0"/>
          </a:p>
          <a:p>
            <a:pPr lvl="1" algn="just">
              <a:spcBef>
                <a:spcPts val="2000"/>
              </a:spcBef>
            </a:pPr>
            <a:r>
              <a:rPr lang="es-SV" dirty="0" smtClean="0"/>
              <a:t>Crear tours a los manglares del tamarindo y las tunas.</a:t>
            </a:r>
            <a:endParaRPr lang="es-ES_tradnl" dirty="0" smtClean="0"/>
          </a:p>
          <a:p>
            <a:pPr lvl="1" algn="just">
              <a:spcBef>
                <a:spcPts val="0"/>
              </a:spcBef>
            </a:pPr>
            <a:r>
              <a:rPr lang="es-SV" dirty="0" smtClean="0"/>
              <a:t>Tratamiento adecuado de las aguas residuales.</a:t>
            </a:r>
            <a:endParaRPr lang="es-ES_tradnl" dirty="0" smtClean="0"/>
          </a:p>
          <a:p>
            <a:pPr lvl="1" algn="just">
              <a:spcBef>
                <a:spcPts val="0"/>
              </a:spcBef>
            </a:pPr>
            <a:r>
              <a:rPr lang="es-SV" dirty="0" smtClean="0"/>
              <a:t>Implementar proyectos de acuicultura, viveros de tortugas y usarlos como atractivos turísticos. </a:t>
            </a:r>
            <a:endParaRPr lang="ja-JP" altLang="en-US" dirty="0" smtClean="0"/>
          </a:p>
          <a:p>
            <a:pPr lvl="2">
              <a:spcBef>
                <a:spcPts val="0"/>
              </a:spcBef>
              <a:buClr>
                <a:schemeClr val="accent6"/>
              </a:buClr>
              <a:buNone/>
            </a:pPr>
            <a:endParaRPr lang="ja-JP" altLang="en-US" dirty="0" smtClean="0"/>
          </a:p>
        </p:txBody>
      </p:sp>
      <p:pic>
        <p:nvPicPr>
          <p:cNvPr id="5" name="図 4" descr="IMG_5842small.jpg"/>
          <p:cNvPicPr>
            <a:picLocks noChangeAspect="1"/>
          </p:cNvPicPr>
          <p:nvPr/>
        </p:nvPicPr>
        <p:blipFill>
          <a:blip r:embed="rId3"/>
          <a:stretch>
            <a:fillRect/>
          </a:stretch>
        </p:blipFill>
        <p:spPr>
          <a:xfrm>
            <a:off x="6079067" y="4367753"/>
            <a:ext cx="2512484" cy="20203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Mapa</a:t>
            </a:r>
            <a:r>
              <a:rPr lang="en-US" altLang="ja-JP" u="sng" dirty="0" smtClean="0"/>
              <a:t> de Conchagua</a:t>
            </a:r>
            <a:endParaRPr lang="ja-JP" altLang="en-US" u="sng" dirty="0"/>
          </a:p>
        </p:txBody>
      </p:sp>
      <p:grpSp>
        <p:nvGrpSpPr>
          <p:cNvPr id="3" name="Group 2"/>
          <p:cNvGrpSpPr>
            <a:grpSpLocks/>
          </p:cNvGrpSpPr>
          <p:nvPr/>
        </p:nvGrpSpPr>
        <p:grpSpPr bwMode="auto">
          <a:xfrm>
            <a:off x="171030" y="1822554"/>
            <a:ext cx="3510474" cy="4016725"/>
            <a:chOff x="2604" y="2191"/>
            <a:chExt cx="6692" cy="8100"/>
          </a:xfrm>
        </p:grpSpPr>
        <p:pic>
          <p:nvPicPr>
            <p:cNvPr id="33795" name="Picture 3"/>
            <p:cNvPicPr>
              <a:picLocks noChangeAspect="1" noChangeArrowheads="1"/>
            </p:cNvPicPr>
            <p:nvPr/>
          </p:nvPicPr>
          <p:blipFill>
            <a:blip r:embed="rId2"/>
            <a:srcRect/>
            <a:stretch>
              <a:fillRect/>
            </a:stretch>
          </p:blipFill>
          <p:spPr bwMode="auto">
            <a:xfrm>
              <a:off x="2604" y="2191"/>
              <a:ext cx="6692" cy="8100"/>
            </a:xfrm>
            <a:prstGeom prst="rect">
              <a:avLst/>
            </a:prstGeom>
            <a:noFill/>
            <a:ln w="9525">
              <a:noFill/>
              <a:miter lim="800000"/>
              <a:headEnd/>
              <a:tailEnd/>
            </a:ln>
          </p:spPr>
        </p:pic>
        <p:sp>
          <p:nvSpPr>
            <p:cNvPr id="33796" name="Text Box 4"/>
            <p:cNvSpPr txBox="1">
              <a:spLocks noChangeArrowheads="1"/>
            </p:cNvSpPr>
            <p:nvPr/>
          </p:nvSpPr>
          <p:spPr bwMode="auto">
            <a:xfrm>
              <a:off x="6727" y="3931"/>
              <a:ext cx="1562" cy="447"/>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dirty="0" err="1">
                  <a:ln>
                    <a:noFill/>
                  </a:ln>
                  <a:solidFill>
                    <a:schemeClr val="tx1"/>
                  </a:solidFill>
                  <a:effectLst/>
                  <a:latin typeface="Arial" charset="0"/>
                  <a:ea typeface="ＭＳ 明朝" charset="-128"/>
                </a:rPr>
                <a:t>Pasaquina</a:t>
              </a:r>
              <a:endParaRPr kumimoji="1" lang="en-US" altLang="ja-JP" sz="900" b="1" i="0" u="none" strike="noStrike" cap="none" normalizeH="0" baseline="0" dirty="0">
                <a:ln>
                  <a:noFill/>
                </a:ln>
                <a:solidFill>
                  <a:schemeClr val="tx1"/>
                </a:solidFill>
                <a:effectLst/>
                <a:latin typeface="Arial" charset="0"/>
                <a:ea typeface="ＭＳ 明朝" charset="-128"/>
              </a:endParaRPr>
            </a:p>
          </p:txBody>
        </p:sp>
        <p:sp>
          <p:nvSpPr>
            <p:cNvPr id="33797" name="Text Box 5"/>
            <p:cNvSpPr txBox="1">
              <a:spLocks noChangeArrowheads="1"/>
            </p:cNvSpPr>
            <p:nvPr/>
          </p:nvSpPr>
          <p:spPr bwMode="auto">
            <a:xfrm>
              <a:off x="5547" y="3151"/>
              <a:ext cx="2018" cy="538"/>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en-US" altLang="ja-JP" sz="900" b="1" i="0" u="none" strike="noStrike" cap="none" normalizeH="0" baseline="0" dirty="0">
                  <a:ln>
                    <a:noFill/>
                  </a:ln>
                  <a:solidFill>
                    <a:schemeClr val="tx1"/>
                  </a:solidFill>
                  <a:effectLst/>
                  <a:latin typeface="Arial" charset="0"/>
                  <a:ea typeface="ＭＳ 明朝" charset="-128"/>
                </a:rPr>
                <a:t>Santa Rosa de Lima</a:t>
              </a:r>
            </a:p>
          </p:txBody>
        </p:sp>
        <p:sp>
          <p:nvSpPr>
            <p:cNvPr id="33798" name="Text Box 6"/>
            <p:cNvSpPr txBox="1">
              <a:spLocks noChangeArrowheads="1"/>
            </p:cNvSpPr>
            <p:nvPr/>
          </p:nvSpPr>
          <p:spPr bwMode="auto">
            <a:xfrm>
              <a:off x="4961" y="4267"/>
              <a:ext cx="1136" cy="298"/>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Bolivar</a:t>
              </a:r>
            </a:p>
          </p:txBody>
        </p:sp>
        <p:sp>
          <p:nvSpPr>
            <p:cNvPr id="33799" name="Text Box 7"/>
            <p:cNvSpPr txBox="1">
              <a:spLocks noChangeArrowheads="1"/>
            </p:cNvSpPr>
            <p:nvPr/>
          </p:nvSpPr>
          <p:spPr bwMode="auto">
            <a:xfrm>
              <a:off x="4193" y="4709"/>
              <a:ext cx="1839" cy="335"/>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Yucuaiqu</a:t>
              </a:r>
              <a:r>
                <a:rPr kumimoji="1" lang="es-ES_tradnl" altLang="ja-JP" sz="900" b="1" i="0" u="none" strike="noStrike" cap="none" normalizeH="0" baseline="0">
                  <a:ln>
                    <a:noFill/>
                  </a:ln>
                  <a:solidFill>
                    <a:schemeClr val="tx1"/>
                  </a:solidFill>
                  <a:effectLst/>
                  <a:latin typeface="Arial" charset="0"/>
                  <a:ea typeface="ＭＳ 明朝" charset="-128"/>
                </a:rPr>
                <a:t>í</a:t>
              </a:r>
              <a:r>
                <a:rPr kumimoji="1" lang="en-US" altLang="ja-JP" sz="900" b="1" i="0" u="none" strike="noStrike" cap="none" normalizeH="0" baseline="0">
                  <a:ln>
                    <a:noFill/>
                  </a:ln>
                  <a:solidFill>
                    <a:schemeClr val="tx1"/>
                  </a:solidFill>
                  <a:effectLst/>
                  <a:latin typeface="Arial" charset="0"/>
                  <a:ea typeface="ＭＳ 明朝" charset="-128"/>
                </a:rPr>
                <a:t>n</a:t>
              </a:r>
            </a:p>
          </p:txBody>
        </p:sp>
        <p:sp>
          <p:nvSpPr>
            <p:cNvPr id="33800" name="Text Box 8"/>
            <p:cNvSpPr txBox="1">
              <a:spLocks noChangeArrowheads="1"/>
            </p:cNvSpPr>
            <p:nvPr/>
          </p:nvSpPr>
          <p:spPr bwMode="auto">
            <a:xfrm>
              <a:off x="5952" y="4603"/>
              <a:ext cx="1618" cy="551"/>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San Jose de La Fuente</a:t>
              </a:r>
            </a:p>
          </p:txBody>
        </p:sp>
        <p:sp>
          <p:nvSpPr>
            <p:cNvPr id="33801" name="Text Box 9"/>
            <p:cNvSpPr txBox="1">
              <a:spLocks noChangeArrowheads="1"/>
            </p:cNvSpPr>
            <p:nvPr/>
          </p:nvSpPr>
          <p:spPr bwMode="auto">
            <a:xfrm>
              <a:off x="3922" y="5788"/>
              <a:ext cx="1662" cy="346"/>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Yayantique</a:t>
              </a:r>
            </a:p>
          </p:txBody>
        </p:sp>
        <p:sp>
          <p:nvSpPr>
            <p:cNvPr id="33802" name="Text Box 10"/>
            <p:cNvSpPr txBox="1">
              <a:spLocks noChangeArrowheads="1"/>
            </p:cNvSpPr>
            <p:nvPr/>
          </p:nvSpPr>
          <p:spPr bwMode="auto">
            <a:xfrm>
              <a:off x="5556" y="5734"/>
              <a:ext cx="1548" cy="429"/>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San Alejo</a:t>
              </a:r>
            </a:p>
          </p:txBody>
        </p:sp>
        <p:sp>
          <p:nvSpPr>
            <p:cNvPr id="33803" name="Text Box 11"/>
            <p:cNvSpPr txBox="1">
              <a:spLocks noChangeArrowheads="1"/>
            </p:cNvSpPr>
            <p:nvPr/>
          </p:nvSpPr>
          <p:spPr bwMode="auto">
            <a:xfrm>
              <a:off x="4630" y="7173"/>
              <a:ext cx="1608" cy="362"/>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El Carmen</a:t>
              </a:r>
            </a:p>
          </p:txBody>
        </p:sp>
        <p:sp>
          <p:nvSpPr>
            <p:cNvPr id="33804" name="Text Box 12"/>
            <p:cNvSpPr txBox="1">
              <a:spLocks noChangeArrowheads="1"/>
            </p:cNvSpPr>
            <p:nvPr/>
          </p:nvSpPr>
          <p:spPr bwMode="auto">
            <a:xfrm>
              <a:off x="3241" y="8079"/>
              <a:ext cx="1699" cy="411"/>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Chiri</a:t>
              </a:r>
              <a:r>
                <a:rPr kumimoji="1" lang="es-ES_tradnl" altLang="ja-JP" sz="900" b="1" i="0" u="none" strike="noStrike" cap="none" normalizeH="0" baseline="0">
                  <a:ln>
                    <a:noFill/>
                  </a:ln>
                  <a:solidFill>
                    <a:schemeClr val="tx1"/>
                  </a:solidFill>
                  <a:effectLst/>
                  <a:latin typeface="Arial" charset="0"/>
                  <a:ea typeface="ＭＳ 明朝" charset="-128"/>
                </a:rPr>
                <a:t>l</a:t>
              </a:r>
              <a:r>
                <a:rPr kumimoji="1" lang="en-US" altLang="ja-JP" sz="900" b="1" i="0" u="none" strike="noStrike" cap="none" normalizeH="0" baseline="0">
                  <a:ln>
                    <a:noFill/>
                  </a:ln>
                  <a:solidFill>
                    <a:schemeClr val="tx1"/>
                  </a:solidFill>
                  <a:effectLst/>
                  <a:latin typeface="Arial" charset="0"/>
                  <a:ea typeface="ＭＳ 明朝" charset="-128"/>
                </a:rPr>
                <a:t>agua</a:t>
              </a:r>
            </a:p>
          </p:txBody>
        </p:sp>
        <p:sp>
          <p:nvSpPr>
            <p:cNvPr id="33805" name="Text Box 13"/>
            <p:cNvSpPr txBox="1">
              <a:spLocks noChangeArrowheads="1"/>
            </p:cNvSpPr>
            <p:nvPr/>
          </p:nvSpPr>
          <p:spPr bwMode="auto">
            <a:xfrm>
              <a:off x="4409" y="8978"/>
              <a:ext cx="1136" cy="299"/>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Intipuc</a:t>
              </a:r>
              <a:r>
                <a:rPr kumimoji="1" lang="es-ES_tradnl" altLang="ja-JP" sz="900" b="1" i="0" u="none" strike="noStrike" cap="none" normalizeH="0" baseline="0">
                  <a:ln>
                    <a:noFill/>
                  </a:ln>
                  <a:solidFill>
                    <a:schemeClr val="tx1"/>
                  </a:solidFill>
                  <a:effectLst/>
                  <a:latin typeface="Arial" charset="0"/>
                  <a:ea typeface="ＭＳ 明朝" charset="-128"/>
                </a:rPr>
                <a:t>á</a:t>
              </a:r>
            </a:p>
          </p:txBody>
        </p:sp>
        <p:sp>
          <p:nvSpPr>
            <p:cNvPr id="33806" name="Text Box 14"/>
            <p:cNvSpPr txBox="1">
              <a:spLocks noChangeArrowheads="1"/>
            </p:cNvSpPr>
            <p:nvPr/>
          </p:nvSpPr>
          <p:spPr bwMode="auto">
            <a:xfrm>
              <a:off x="5377" y="8528"/>
              <a:ext cx="1474" cy="343"/>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Conchagua</a:t>
              </a:r>
            </a:p>
          </p:txBody>
        </p:sp>
        <p:sp>
          <p:nvSpPr>
            <p:cNvPr id="33807" name="Text Box 15"/>
            <p:cNvSpPr txBox="1">
              <a:spLocks noChangeArrowheads="1"/>
            </p:cNvSpPr>
            <p:nvPr/>
          </p:nvSpPr>
          <p:spPr bwMode="auto">
            <a:xfrm>
              <a:off x="6479" y="7049"/>
              <a:ext cx="1769" cy="348"/>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a:ln>
                    <a:noFill/>
                  </a:ln>
                  <a:solidFill>
                    <a:schemeClr val="tx1"/>
                  </a:solidFill>
                  <a:effectLst/>
                  <a:latin typeface="Arial" charset="0"/>
                  <a:ea typeface="ＭＳ 明朝" charset="-128"/>
                </a:rPr>
                <a:t>La Uni</a:t>
              </a:r>
              <a:r>
                <a:rPr kumimoji="1" lang="es-ES_tradnl" altLang="ja-JP" sz="900" b="1" i="0" u="none" strike="noStrike" cap="none" normalizeH="0" baseline="0">
                  <a:ln>
                    <a:noFill/>
                  </a:ln>
                  <a:solidFill>
                    <a:schemeClr val="tx1"/>
                  </a:solidFill>
                  <a:effectLst/>
                  <a:latin typeface="Arial" charset="0"/>
                  <a:ea typeface="ＭＳ 明朝" charset="-128"/>
                </a:rPr>
                <a:t>ó</a:t>
              </a:r>
              <a:r>
                <a:rPr kumimoji="1" lang="en-US" altLang="ja-JP" sz="900" b="1" i="0" u="none" strike="noStrike" cap="none" normalizeH="0" baseline="0">
                  <a:ln>
                    <a:noFill/>
                  </a:ln>
                  <a:solidFill>
                    <a:schemeClr val="tx1"/>
                  </a:solidFill>
                  <a:effectLst/>
                  <a:latin typeface="Arial" charset="0"/>
                  <a:ea typeface="ＭＳ 明朝" charset="-128"/>
                </a:rPr>
                <a:t>n</a:t>
              </a:r>
            </a:p>
          </p:txBody>
        </p:sp>
        <p:sp>
          <p:nvSpPr>
            <p:cNvPr id="33808" name="Text Box 16"/>
            <p:cNvSpPr txBox="1">
              <a:spLocks noChangeArrowheads="1"/>
            </p:cNvSpPr>
            <p:nvPr/>
          </p:nvSpPr>
          <p:spPr bwMode="auto">
            <a:xfrm>
              <a:off x="7430" y="8792"/>
              <a:ext cx="1435" cy="557"/>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en-US" altLang="ja-JP" sz="900" b="1" i="0" u="none" strike="noStrike" cap="none" normalizeH="0" baseline="0" dirty="0" err="1">
                  <a:ln>
                    <a:noFill/>
                  </a:ln>
                  <a:solidFill>
                    <a:schemeClr val="tx1"/>
                  </a:solidFill>
                  <a:effectLst/>
                  <a:latin typeface="Arial" charset="0"/>
                  <a:ea typeface="ＭＳ 明朝" charset="-128"/>
                </a:rPr>
                <a:t>Meanguera</a:t>
              </a:r>
              <a:r>
                <a:rPr kumimoji="1" lang="en-US" altLang="ja-JP" sz="900" b="1" i="0" u="none" strike="noStrike" cap="none" normalizeH="0" baseline="0" dirty="0">
                  <a:ln>
                    <a:noFill/>
                  </a:ln>
                  <a:solidFill>
                    <a:schemeClr val="tx1"/>
                  </a:solidFill>
                  <a:effectLst/>
                  <a:latin typeface="Arial" charset="0"/>
                  <a:ea typeface="ＭＳ 明朝" charset="-128"/>
                </a:rPr>
                <a:t> del </a:t>
              </a:r>
              <a:r>
                <a:rPr kumimoji="1" lang="en-US" altLang="ja-JP" sz="900" b="1" i="0" u="none" strike="noStrike" cap="none" normalizeH="0" baseline="0" dirty="0" err="1">
                  <a:ln>
                    <a:noFill/>
                  </a:ln>
                  <a:solidFill>
                    <a:schemeClr val="tx1"/>
                  </a:solidFill>
                  <a:effectLst/>
                  <a:latin typeface="Arial" charset="0"/>
                  <a:ea typeface="ＭＳ 明朝" charset="-128"/>
                </a:rPr>
                <a:t>Golfo</a:t>
              </a:r>
              <a:endParaRPr kumimoji="1" lang="en-US" altLang="ja-JP" sz="900" b="1" i="0" u="none" strike="noStrike" cap="none" normalizeH="0" baseline="0" dirty="0">
                <a:ln>
                  <a:noFill/>
                </a:ln>
                <a:solidFill>
                  <a:schemeClr val="tx1"/>
                </a:solidFill>
                <a:effectLst/>
                <a:latin typeface="Arial" charset="0"/>
                <a:ea typeface="ＭＳ 明朝" charset="-128"/>
              </a:endParaRPr>
            </a:p>
          </p:txBody>
        </p:sp>
      </p:grpSp>
      <p:pic>
        <p:nvPicPr>
          <p:cNvPr id="19" name="コンテンツ プレースホルダ 18" descr="mapa_conchagua_130208.tiff"/>
          <p:cNvPicPr>
            <a:picLocks noGrp="1" noChangeAspect="1"/>
          </p:cNvPicPr>
          <p:nvPr>
            <p:ph idx="1"/>
          </p:nvPr>
        </p:nvPicPr>
        <p:blipFill>
          <a:blip r:embed="rId3"/>
          <a:srcRect l="-3108" r="-3108"/>
          <a:stretch>
            <a:fillRect/>
          </a:stretch>
        </p:blipFill>
        <p:spPr>
          <a:xfrm>
            <a:off x="3732304" y="1980806"/>
            <a:ext cx="5272979" cy="3594099"/>
          </a:xfrm>
        </p:spPr>
      </p:pic>
      <p:sp>
        <p:nvSpPr>
          <p:cNvPr id="20" name="角丸四角形吹き出し 19"/>
          <p:cNvSpPr/>
          <p:nvPr/>
        </p:nvSpPr>
        <p:spPr>
          <a:xfrm>
            <a:off x="3681504" y="1638300"/>
            <a:ext cx="5323779" cy="4200979"/>
          </a:xfrm>
          <a:prstGeom prst="wedgeRoundRectCallout">
            <a:avLst>
              <a:gd name="adj1" fmla="val -77466"/>
              <a:gd name="adj2" fmla="val 28150"/>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p:txBody>
          <a:bodyPr>
            <a:noAutofit/>
          </a:bodyPr>
          <a:lstStyle/>
          <a:p>
            <a:pPr lvl="0">
              <a:spcBef>
                <a:spcPts val="0"/>
              </a:spcBef>
              <a:spcAft>
                <a:spcPts val="600"/>
              </a:spcAft>
            </a:pPr>
            <a:r>
              <a:rPr lang="es-SV" altLang="ja-JP" u="sng" dirty="0" smtClean="0"/>
              <a:t>Proyectos para el municipio en general</a:t>
            </a:r>
          </a:p>
          <a:p>
            <a:pPr lvl="1" algn="just">
              <a:spcBef>
                <a:spcPts val="2000"/>
              </a:spcBef>
            </a:pPr>
            <a:r>
              <a:rPr lang="es-SV" dirty="0" smtClean="0"/>
              <a:t>Creación de una marca municipio. (Logo y eslogan, visión y misión) </a:t>
            </a:r>
            <a:endParaRPr lang="es-ES_tradnl" dirty="0" smtClean="0"/>
          </a:p>
          <a:p>
            <a:pPr lvl="1" algn="just">
              <a:spcBef>
                <a:spcPts val="0"/>
              </a:spcBef>
            </a:pPr>
            <a:r>
              <a:rPr lang="es-SV" dirty="0" smtClean="0"/>
              <a:t>Diversificación de los productos y servicios.</a:t>
            </a:r>
            <a:endParaRPr lang="es-ES_tradnl" dirty="0" smtClean="0"/>
          </a:p>
          <a:p>
            <a:pPr lvl="1" algn="just">
              <a:spcBef>
                <a:spcPts val="0"/>
              </a:spcBef>
            </a:pPr>
            <a:r>
              <a:rPr lang="es-SV" dirty="0" smtClean="0"/>
              <a:t>Una mejora continua en la calidad los servicios. (Gastronomía, Artesanías, tours, Servicios de alojamiento, transporte, seguridad, responsabilidad medioambiental, Uso adecuados de los recursos, responsabilidad social empresarial, etc).</a:t>
            </a:r>
            <a:endParaRPr lang="es-ES_tradnl" dirty="0" smtClean="0"/>
          </a:p>
        </p:txBody>
      </p:sp>
      <p:pic>
        <p:nvPicPr>
          <p:cNvPr id="4" name="図 3" descr="hombre y mascarasmall.jpg"/>
          <p:cNvPicPr>
            <a:picLocks noChangeAspect="1"/>
          </p:cNvPicPr>
          <p:nvPr/>
        </p:nvPicPr>
        <p:blipFill>
          <a:blip r:embed="rId3"/>
          <a:stretch>
            <a:fillRect/>
          </a:stretch>
        </p:blipFill>
        <p:spPr>
          <a:xfrm>
            <a:off x="7674928" y="4893737"/>
            <a:ext cx="1166390" cy="174413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a:xfrm>
            <a:off x="549275" y="1600201"/>
            <a:ext cx="6461125" cy="4343400"/>
          </a:xfrm>
        </p:spPr>
        <p:txBody>
          <a:bodyPr>
            <a:noAutofit/>
          </a:bodyPr>
          <a:lstStyle/>
          <a:p>
            <a:pPr lvl="0">
              <a:spcBef>
                <a:spcPts val="0"/>
              </a:spcBef>
              <a:spcAft>
                <a:spcPts val="600"/>
              </a:spcAft>
            </a:pPr>
            <a:r>
              <a:rPr lang="es-SV" altLang="ja-JP" u="sng" dirty="0" smtClean="0"/>
              <a:t>Proyectos para el municipio en general</a:t>
            </a:r>
          </a:p>
          <a:p>
            <a:pPr lvl="1" algn="just">
              <a:spcBef>
                <a:spcPts val="2000"/>
              </a:spcBef>
            </a:pPr>
            <a:r>
              <a:rPr lang="es-SV" dirty="0" smtClean="0"/>
              <a:t>Un plan de medios de comunicación para dar a conocer los atractivos que se tienen como municipio. (Televisión, Radio, Medios escritos, Vallas publicitarias, Pagina web, etc). Que ayuden a aumentar la afluencia de turistas.</a:t>
            </a:r>
          </a:p>
          <a:p>
            <a:pPr lvl="1" algn="just">
              <a:spcBef>
                <a:spcPts val="2000"/>
              </a:spcBef>
            </a:pPr>
            <a:r>
              <a:rPr lang="es-SV" dirty="0" smtClean="0"/>
              <a:t>Desarrollar un programa permanente de educación turística y ambiental en todos los centros escolares  del municipio.</a:t>
            </a:r>
            <a:endParaRPr lang="es-ES_tradnl" dirty="0" smtClean="0"/>
          </a:p>
          <a:p>
            <a:pPr lvl="1" algn="just">
              <a:spcBef>
                <a:spcPts val="2000"/>
              </a:spcBef>
              <a:buNone/>
            </a:pPr>
            <a:endParaRPr lang="ja-JP" altLang="en-US" dirty="0" smtClean="0"/>
          </a:p>
        </p:txBody>
      </p:sp>
      <p:pic>
        <p:nvPicPr>
          <p:cNvPr id="4" name="図 3" descr="intecosmall.jpg"/>
          <p:cNvPicPr>
            <a:picLocks noChangeAspect="1"/>
          </p:cNvPicPr>
          <p:nvPr/>
        </p:nvPicPr>
        <p:blipFill>
          <a:blip r:embed="rId3"/>
          <a:stretch>
            <a:fillRect/>
          </a:stretch>
        </p:blipFill>
        <p:spPr>
          <a:xfrm>
            <a:off x="7010400" y="4052114"/>
            <a:ext cx="1849966" cy="245028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dirty="0" smtClean="0">
                <a:solidFill>
                  <a:srgbClr val="194431"/>
                </a:solidFill>
              </a:rPr>
              <a:t>Plan de Desarrollo Turístico </a:t>
            </a:r>
            <a:r>
              <a:rPr lang="es-ES_tradnl" altLang="ja-JP" u="sng" dirty="0" smtClean="0">
                <a:solidFill>
                  <a:srgbClr val="194431"/>
                </a:solidFill>
              </a:rPr>
              <a:t>a largo plazo</a:t>
            </a:r>
            <a:endParaRPr lang="ja-JP" altLang="en-US" u="sng" dirty="0">
              <a:solidFill>
                <a:srgbClr val="194431"/>
              </a:solidFill>
            </a:endParaRPr>
          </a:p>
        </p:txBody>
      </p:sp>
      <p:sp>
        <p:nvSpPr>
          <p:cNvPr id="3" name="コンテンツ プレースホルダ 2"/>
          <p:cNvSpPr>
            <a:spLocks noGrp="1"/>
          </p:cNvSpPr>
          <p:nvPr>
            <p:ph idx="1"/>
          </p:nvPr>
        </p:nvSpPr>
        <p:spPr>
          <a:xfrm>
            <a:off x="549275" y="1600201"/>
            <a:ext cx="8042276" cy="4766732"/>
          </a:xfrm>
        </p:spPr>
        <p:txBody>
          <a:bodyPr>
            <a:noAutofit/>
          </a:bodyPr>
          <a:lstStyle/>
          <a:p>
            <a:pPr algn="just">
              <a:spcBef>
                <a:spcPts val="0"/>
              </a:spcBef>
            </a:pPr>
            <a:r>
              <a:rPr lang="es-SV" altLang="ja-JP" u="sng" dirty="0" smtClean="0"/>
              <a:t>Proyectos para el municipio en general</a:t>
            </a:r>
            <a:endParaRPr lang="es-SV" dirty="0" smtClean="0"/>
          </a:p>
          <a:p>
            <a:pPr lvl="1" algn="just">
              <a:spcBef>
                <a:spcPts val="2000"/>
              </a:spcBef>
            </a:pPr>
            <a:r>
              <a:rPr lang="es-SV" dirty="0" smtClean="0"/>
              <a:t>Concientizar a la población de la importancia de cuidar el medio ambiente. (Flora, fauna, especies en peligro de extinción, etc)</a:t>
            </a:r>
            <a:endParaRPr lang="es-ES_tradnl" dirty="0" smtClean="0"/>
          </a:p>
          <a:p>
            <a:pPr lvl="1" algn="just">
              <a:spcBef>
                <a:spcPts val="0"/>
              </a:spcBef>
            </a:pPr>
            <a:r>
              <a:rPr lang="es-SV" dirty="0" smtClean="0"/>
              <a:t>Crear las condiciones para la atracción de inversión privada orientada al turismo.</a:t>
            </a:r>
            <a:endParaRPr lang="es-ES_tradnl" dirty="0" smtClean="0"/>
          </a:p>
          <a:p>
            <a:pPr lvl="1" algn="just">
              <a:spcBef>
                <a:spcPts val="0"/>
              </a:spcBef>
            </a:pPr>
            <a:r>
              <a:rPr lang="es-SV" dirty="0" smtClean="0"/>
              <a:t>Creación de rutas turísticas que incorporen todos los atractivos del municipio.</a:t>
            </a:r>
          </a:p>
          <a:p>
            <a:pPr lvl="1" algn="just">
              <a:spcBef>
                <a:spcPts val="0"/>
              </a:spcBef>
            </a:pPr>
            <a:r>
              <a:rPr lang="es-SV" dirty="0" smtClean="0"/>
              <a:t>Crear alianzas con tour operadoras locales, nacionales e internacionales, para</a:t>
            </a:r>
          </a:p>
          <a:p>
            <a:pPr lvl="1" indent="0" algn="just">
              <a:spcBef>
                <a:spcPts val="0"/>
              </a:spcBef>
              <a:buNone/>
            </a:pPr>
            <a:r>
              <a:rPr lang="es-SV" dirty="0" smtClean="0"/>
              <a:t>que promuevan nuestro municipio</a:t>
            </a:r>
          </a:p>
          <a:p>
            <a:pPr lvl="1" indent="0" algn="just">
              <a:spcBef>
                <a:spcPts val="0"/>
              </a:spcBef>
              <a:buNone/>
            </a:pPr>
            <a:r>
              <a:rPr lang="es-SV" dirty="0" smtClean="0"/>
              <a:t>con sus clientes.</a:t>
            </a:r>
            <a:endParaRPr lang="ja-JP" altLang="en-US" dirty="0" smtClean="0"/>
          </a:p>
          <a:p>
            <a:pPr lvl="1" algn="just">
              <a:spcBef>
                <a:spcPts val="0"/>
              </a:spcBef>
              <a:buNone/>
            </a:pPr>
            <a:endParaRPr lang="ja-JP" altLang="en-US" dirty="0" smtClean="0"/>
          </a:p>
        </p:txBody>
      </p:sp>
      <p:pic>
        <p:nvPicPr>
          <p:cNvPr id="4" name="図 3" descr="IMG_0059small.jpg"/>
          <p:cNvPicPr>
            <a:picLocks noChangeAspect="1"/>
          </p:cNvPicPr>
          <p:nvPr/>
        </p:nvPicPr>
        <p:blipFill>
          <a:blip r:embed="rId3"/>
          <a:stretch>
            <a:fillRect/>
          </a:stretch>
        </p:blipFill>
        <p:spPr>
          <a:xfrm>
            <a:off x="6417733" y="4983015"/>
            <a:ext cx="2438400" cy="177338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solidFill>
                  <a:srgbClr val="194431"/>
                </a:solidFill>
              </a:rPr>
              <a:t>Proyectos  Prioritarios</a:t>
            </a:r>
            <a:endParaRPr lang="ja-JP" altLang="en-US" u="sng" dirty="0">
              <a:solidFill>
                <a:srgbClr val="194431"/>
              </a:solidFill>
            </a:endParaRPr>
          </a:p>
        </p:txBody>
      </p:sp>
      <p:sp>
        <p:nvSpPr>
          <p:cNvPr id="3" name="コンテンツ プレースホルダ 2"/>
          <p:cNvSpPr>
            <a:spLocks noGrp="1"/>
          </p:cNvSpPr>
          <p:nvPr>
            <p:ph idx="1"/>
          </p:nvPr>
        </p:nvSpPr>
        <p:spPr/>
        <p:txBody>
          <a:bodyPr/>
          <a:lstStyle/>
          <a:p>
            <a:pPr>
              <a:spcAft>
                <a:spcPts val="600"/>
              </a:spcAft>
            </a:pPr>
            <a:r>
              <a:rPr lang="es-ES_tradnl" altLang="ja-JP" u="sng" dirty="0" smtClean="0"/>
              <a:t>Desarrollar Playa El Tamarindo</a:t>
            </a:r>
          </a:p>
          <a:p>
            <a:pPr lvl="1" algn="just"/>
            <a:r>
              <a:rPr lang="es-ES_tradnl" altLang="ja-JP" dirty="0" smtClean="0"/>
              <a:t>Parqueo</a:t>
            </a:r>
          </a:p>
          <a:p>
            <a:pPr lvl="1" algn="just"/>
            <a:r>
              <a:rPr lang="es-ES_tradnl" altLang="ja-JP" dirty="0" smtClean="0"/>
              <a:t>Área de Descanso</a:t>
            </a:r>
          </a:p>
          <a:p>
            <a:pPr lvl="1" algn="just"/>
            <a:r>
              <a:rPr lang="es-ES_tradnl" altLang="ja-JP" dirty="0" smtClean="0"/>
              <a:t>Malecón, etc.</a:t>
            </a:r>
          </a:p>
          <a:p>
            <a:pPr lvl="2" algn="just"/>
            <a:r>
              <a:rPr lang="es-ES_tradnl" altLang="ja-JP" dirty="0" smtClean="0"/>
              <a:t>Rescate de nuestra cultura y tradiciones.</a:t>
            </a:r>
          </a:p>
          <a:p>
            <a:pPr lvl="2" algn="just"/>
            <a:r>
              <a:rPr lang="es-ES_tradnl" altLang="ja-JP" dirty="0" smtClean="0"/>
              <a:t>Plan de medios  de comunicación.</a:t>
            </a:r>
          </a:p>
          <a:p>
            <a:pPr>
              <a:buClr>
                <a:schemeClr val="accent5"/>
              </a:buClr>
              <a:buNone/>
            </a:pPr>
            <a:endParaRPr lang="ja-JP" altLang="en-US" dirty="0"/>
          </a:p>
        </p:txBody>
      </p:sp>
      <p:pic>
        <p:nvPicPr>
          <p:cNvPr id="6" name="図 5" descr="DSCF9294small.jpg"/>
          <p:cNvPicPr>
            <a:picLocks noChangeAspect="1"/>
          </p:cNvPicPr>
          <p:nvPr/>
        </p:nvPicPr>
        <p:blipFill>
          <a:blip r:embed="rId2"/>
          <a:stretch>
            <a:fillRect/>
          </a:stretch>
        </p:blipFill>
        <p:spPr>
          <a:xfrm>
            <a:off x="6735235" y="3657599"/>
            <a:ext cx="2076449" cy="276859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s-ES_tradnl" altLang="ja-JP" dirty="0" smtClean="0"/>
              <a:t>Concepto de Desarrollo Turístico</a:t>
            </a:r>
            <a:endParaRPr lang="ja-JP" altLang="en-US" dirty="0"/>
          </a:p>
        </p:txBody>
      </p:sp>
      <p:sp>
        <p:nvSpPr>
          <p:cNvPr id="3" name="サブタイトル 2"/>
          <p:cNvSpPr>
            <a:spLocks noGrp="1"/>
          </p:cNvSpPr>
          <p:nvPr>
            <p:ph type="subTitle" idx="1"/>
          </p:nvPr>
        </p:nvSpPr>
        <p:spPr/>
        <p:txBody>
          <a:bodyPr anchor="ctr">
            <a:normAutofit/>
          </a:bodyPr>
          <a:lstStyle/>
          <a:p>
            <a:r>
              <a:rPr lang="en-US" altLang="ja-JP" sz="3600" dirty="0" smtClean="0">
                <a:solidFill>
                  <a:schemeClr val="tx1">
                    <a:lumMod val="50000"/>
                  </a:schemeClr>
                </a:solidFill>
              </a:rPr>
              <a:t>Del </a:t>
            </a:r>
            <a:r>
              <a:rPr lang="en-US" altLang="ja-JP" sz="3600" dirty="0" err="1" smtClean="0">
                <a:solidFill>
                  <a:schemeClr val="tx1">
                    <a:lumMod val="50000"/>
                  </a:schemeClr>
                </a:solidFill>
              </a:rPr>
              <a:t>municipio</a:t>
            </a:r>
            <a:r>
              <a:rPr lang="en-US" altLang="ja-JP" sz="3600" smtClean="0">
                <a:solidFill>
                  <a:schemeClr val="tx1">
                    <a:lumMod val="50000"/>
                  </a:schemeClr>
                </a:solidFill>
              </a:rPr>
              <a:t> de Conchagua</a:t>
            </a:r>
            <a:endParaRPr lang="ja-JP" altLang="en-US" sz="36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s-ES_tradnl" altLang="ja-JP" u="sng" dirty="0" smtClean="0">
                <a:solidFill>
                  <a:srgbClr val="5B8835"/>
                </a:solidFill>
              </a:rPr>
              <a:t>Información de la  ADT</a:t>
            </a:r>
            <a:endParaRPr lang="ja-JP" altLang="en-US" u="sng" dirty="0">
              <a:solidFill>
                <a:srgbClr val="5B8835"/>
              </a:solidFill>
            </a:endParaRPr>
          </a:p>
        </p:txBody>
      </p:sp>
      <p:sp>
        <p:nvSpPr>
          <p:cNvPr id="2" name="コンテンツ プレースホルダ 1"/>
          <p:cNvSpPr>
            <a:spLocks noGrp="1"/>
          </p:cNvSpPr>
          <p:nvPr>
            <p:ph idx="1"/>
          </p:nvPr>
        </p:nvSpPr>
        <p:spPr>
          <a:xfrm>
            <a:off x="549275" y="1600200"/>
            <a:ext cx="8042276" cy="4978400"/>
          </a:xfrm>
        </p:spPr>
        <p:txBody>
          <a:bodyPr>
            <a:noAutofit/>
          </a:bodyPr>
          <a:lstStyle/>
          <a:p>
            <a:pPr>
              <a:spcBef>
                <a:spcPts val="0"/>
              </a:spcBef>
              <a:spcAft>
                <a:spcPts val="600"/>
              </a:spcAft>
            </a:pPr>
            <a:r>
              <a:rPr lang="es-ES_tradnl" altLang="ja-JP" dirty="0" smtClean="0"/>
              <a:t>¿Quiénes somos?</a:t>
            </a:r>
          </a:p>
          <a:p>
            <a:pPr lvl="1" algn="just">
              <a:spcBef>
                <a:spcPts val="0"/>
              </a:spcBef>
              <a:spcAft>
                <a:spcPts val="600"/>
              </a:spcAft>
            </a:pPr>
            <a:r>
              <a:rPr lang="es-MX" sz="2400" dirty="0"/>
              <a:t>Somos una organización civil, no lucrativa, de naturaleza esencialmente solidaria en el ámbito turístico, no religiosa, no partidista, con igualdad de derechos entre sus miembros, que trabaja por el turismo en </a:t>
            </a:r>
            <a:r>
              <a:rPr lang="es-MX" sz="2400" dirty="0" smtClean="0"/>
              <a:t>el municipio </a:t>
            </a:r>
            <a:r>
              <a:rPr lang="es-MX" sz="2400" dirty="0"/>
              <a:t>desde el año 2005.</a:t>
            </a:r>
            <a:endParaRPr lang="es-SV" dirty="0"/>
          </a:p>
          <a:p>
            <a:pPr algn="just"/>
            <a:r>
              <a:rPr lang="es-MX" b="1" dirty="0"/>
              <a:t>Nuestro Objetivo</a:t>
            </a:r>
            <a:r>
              <a:rPr lang="es-MX" dirty="0"/>
              <a:t> es promover y buscar el desarrollo turístico integral del municipio de Conchagua, a través de formular y </a:t>
            </a:r>
            <a:r>
              <a:rPr lang="es-MX" dirty="0" smtClean="0"/>
              <a:t>ejecutar </a:t>
            </a:r>
            <a:r>
              <a:rPr lang="es-MX" dirty="0"/>
              <a:t>políticas, planes, programas y proyectos de desarrollo turístico.</a:t>
            </a:r>
            <a:endParaRPr lang="es-SV" sz="2800" dirty="0"/>
          </a:p>
          <a:p>
            <a:endParaRPr lang="es-SV" sz="2800" dirty="0"/>
          </a:p>
          <a:p>
            <a:pPr lvl="1">
              <a:spcBef>
                <a:spcPts val="0"/>
              </a:spcBef>
              <a:spcAft>
                <a:spcPts val="600"/>
              </a:spcAft>
              <a:buClr>
                <a:schemeClr val="accent6"/>
              </a:buClr>
            </a:pPr>
            <a:endParaRPr lang="es-ES_tradnl"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altLang="ja-JP" u="sng" dirty="0">
                <a:solidFill>
                  <a:srgbClr val="5B8835"/>
                </a:solidFill>
              </a:rPr>
              <a:t>Información </a:t>
            </a:r>
            <a:r>
              <a:rPr lang="es-ES_tradnl" altLang="ja-JP" u="sng" dirty="0" smtClean="0">
                <a:solidFill>
                  <a:srgbClr val="5B8835"/>
                </a:solidFill>
              </a:rPr>
              <a:t>de la ADT</a:t>
            </a:r>
            <a:endParaRPr lang="es-SV" dirty="0"/>
          </a:p>
        </p:txBody>
      </p:sp>
      <p:sp>
        <p:nvSpPr>
          <p:cNvPr id="3" name="2 Marcador de contenido"/>
          <p:cNvSpPr>
            <a:spLocks noGrp="1"/>
          </p:cNvSpPr>
          <p:nvPr>
            <p:ph idx="1"/>
          </p:nvPr>
        </p:nvSpPr>
        <p:spPr/>
        <p:txBody>
          <a:bodyPr/>
          <a:lstStyle/>
          <a:p>
            <a:pPr algn="just"/>
            <a:r>
              <a:rPr lang="es-MX" b="1" dirty="0"/>
              <a:t>Nuestra Visión</a:t>
            </a:r>
            <a:r>
              <a:rPr lang="es-MX" dirty="0"/>
              <a:t> es ser una asociación líder que promueva productos y servicio de calidad, aprovechando de forma responsable, eficiente y sostenible los recursos naturales y culturales del municipio.</a:t>
            </a:r>
            <a:endParaRPr lang="es-SV" dirty="0"/>
          </a:p>
          <a:p>
            <a:r>
              <a:rPr lang="es-MX" dirty="0"/>
              <a:t>Con una cultura y vocación de servicio para propiciar el desarrollo integral de las comunidades.</a:t>
            </a:r>
            <a:endParaRPr lang="es-SV" dirty="0"/>
          </a:p>
          <a:p>
            <a:r>
              <a:rPr lang="es-MX" dirty="0"/>
              <a:t>Con la participación activa de entidades que impulsen el turismo.</a:t>
            </a:r>
            <a:endParaRPr lang="es-SV" dirty="0"/>
          </a:p>
          <a:p>
            <a:endParaRPr lang="es-SV" dirty="0"/>
          </a:p>
        </p:txBody>
      </p:sp>
    </p:spTree>
    <p:extLst>
      <p:ext uri="{BB962C8B-B14F-4D97-AF65-F5344CB8AC3E}">
        <p14:creationId xmlns:p14="http://schemas.microsoft.com/office/powerpoint/2010/main" val="679630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Información de la ADT</a:t>
            </a:r>
            <a:endParaRPr lang="ja-JP" altLang="en-US" u="sng" dirty="0"/>
          </a:p>
        </p:txBody>
      </p:sp>
      <p:sp>
        <p:nvSpPr>
          <p:cNvPr id="3" name="コンテンツ プレースホルダ 2"/>
          <p:cNvSpPr>
            <a:spLocks noGrp="1"/>
          </p:cNvSpPr>
          <p:nvPr>
            <p:ph idx="1"/>
          </p:nvPr>
        </p:nvSpPr>
        <p:spPr/>
        <p:txBody>
          <a:bodyPr>
            <a:noAutofit/>
          </a:bodyPr>
          <a:lstStyle/>
          <a:p>
            <a:pPr>
              <a:lnSpc>
                <a:spcPct val="120000"/>
              </a:lnSpc>
              <a:spcBef>
                <a:spcPts val="0"/>
              </a:spcBef>
              <a:spcAft>
                <a:spcPts val="600"/>
              </a:spcAft>
            </a:pPr>
            <a:r>
              <a:rPr lang="es-ES_tradnl" altLang="ja-JP" dirty="0" smtClean="0"/>
              <a:t>¿Qué hemos hecho?</a:t>
            </a:r>
          </a:p>
          <a:p>
            <a:pPr lvl="1" algn="just"/>
            <a:r>
              <a:rPr lang="es-MX" dirty="0"/>
              <a:t>Participación activa dentro de la elaboración de los proyectos pilotos que desarrolla (JICA) desde el año 2010</a:t>
            </a:r>
            <a:r>
              <a:rPr lang="es-MX" dirty="0" smtClean="0"/>
              <a:t>.</a:t>
            </a:r>
          </a:p>
          <a:p>
            <a:pPr lvl="1" algn="just"/>
            <a:r>
              <a:rPr lang="es-MX" dirty="0" smtClean="0"/>
              <a:t>Participación </a:t>
            </a:r>
            <a:r>
              <a:rPr lang="es-MX" dirty="0"/>
              <a:t>en capacitaciones impartidas por. MITUR, </a:t>
            </a:r>
            <a:r>
              <a:rPr lang="es-MX" dirty="0" smtClean="0"/>
              <a:t>JICA Y EL ITCA-FEPADE. </a:t>
            </a:r>
            <a:r>
              <a:rPr lang="es-MX" dirty="0"/>
              <a:t>En gastronomía, artesanías, servicio al cliente, etc.</a:t>
            </a:r>
            <a:r>
              <a:rPr lang="es-MX" dirty="0" smtClean="0"/>
              <a:t> </a:t>
            </a:r>
            <a:endParaRPr lang="es-SV" dirty="0" smtClean="0"/>
          </a:p>
        </p:txBody>
      </p:sp>
      <p:pic>
        <p:nvPicPr>
          <p:cNvPr id="6" name="図 5" descr="mascara1small.jpg"/>
          <p:cNvPicPr>
            <a:picLocks noChangeAspect="1"/>
          </p:cNvPicPr>
          <p:nvPr/>
        </p:nvPicPr>
        <p:blipFill>
          <a:blip r:embed="rId2"/>
          <a:stretch>
            <a:fillRect/>
          </a:stretch>
        </p:blipFill>
        <p:spPr>
          <a:xfrm>
            <a:off x="305706" y="4511578"/>
            <a:ext cx="1590827" cy="202468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altLang="ja-JP" u="sng" dirty="0"/>
              <a:t>Información </a:t>
            </a:r>
            <a:r>
              <a:rPr lang="es-ES_tradnl" altLang="ja-JP" u="sng" dirty="0" smtClean="0"/>
              <a:t>de la ADT</a:t>
            </a:r>
            <a:endParaRPr lang="es-SV" dirty="0"/>
          </a:p>
        </p:txBody>
      </p:sp>
      <p:sp>
        <p:nvSpPr>
          <p:cNvPr id="3" name="2 Marcador de contenido"/>
          <p:cNvSpPr>
            <a:spLocks noGrp="1"/>
          </p:cNvSpPr>
          <p:nvPr>
            <p:ph idx="1"/>
          </p:nvPr>
        </p:nvSpPr>
        <p:spPr/>
        <p:txBody>
          <a:bodyPr>
            <a:normAutofit fontScale="92500"/>
          </a:bodyPr>
          <a:lstStyle/>
          <a:p>
            <a:pPr algn="just"/>
            <a:r>
              <a:rPr lang="es-MX" dirty="0"/>
              <a:t>Gestión y posterior visita del bibliobús de la biblioteca nacional de </a:t>
            </a:r>
            <a:r>
              <a:rPr lang="es-MX" dirty="0" smtClean="0"/>
              <a:t>El </a:t>
            </a:r>
            <a:r>
              <a:rPr lang="es-MX" dirty="0"/>
              <a:t>Salvador, en mayo del 2012.</a:t>
            </a:r>
            <a:endParaRPr lang="es-SV" dirty="0"/>
          </a:p>
          <a:p>
            <a:r>
              <a:rPr lang="es-MX" dirty="0"/>
              <a:t>Participación en la feria de pueblos vivos 2012.</a:t>
            </a:r>
            <a:endParaRPr lang="es-SV" dirty="0"/>
          </a:p>
          <a:p>
            <a:pPr algn="just"/>
            <a:r>
              <a:rPr lang="es-MX" dirty="0"/>
              <a:t>Identificamos y priorizamos los principales recursos turísticos del municipio y sus necesidades de </a:t>
            </a:r>
            <a:r>
              <a:rPr lang="es-MX" dirty="0" smtClean="0"/>
              <a:t>adecuación</a:t>
            </a:r>
          </a:p>
          <a:p>
            <a:pPr algn="just"/>
            <a:r>
              <a:rPr lang="es-MX" dirty="0"/>
              <a:t>Hemos tenido reuniones con las autoridades del municipio. Alcaldía, Policía, Unidad de Salud, Casa de la cultura para, tratar temas relacionados al </a:t>
            </a:r>
            <a:r>
              <a:rPr lang="es-MX" dirty="0" smtClean="0"/>
              <a:t>turismo. </a:t>
            </a:r>
            <a:endParaRPr lang="es-SV" dirty="0"/>
          </a:p>
          <a:p>
            <a:endParaRPr lang="es-SV" dirty="0"/>
          </a:p>
        </p:txBody>
      </p:sp>
    </p:spTree>
    <p:extLst>
      <p:ext uri="{BB962C8B-B14F-4D97-AF65-F5344CB8AC3E}">
        <p14:creationId xmlns:p14="http://schemas.microsoft.com/office/powerpoint/2010/main" val="1009751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Actividades Realizadas </a:t>
            </a:r>
            <a:endParaRPr lang="es-SV" dirty="0"/>
          </a:p>
        </p:txBody>
      </p:sp>
      <p:sp>
        <p:nvSpPr>
          <p:cNvPr id="3" name="2 Marcador de texto"/>
          <p:cNvSpPr>
            <a:spLocks noGrp="1"/>
          </p:cNvSpPr>
          <p:nvPr>
            <p:ph type="body" idx="1"/>
          </p:nvPr>
        </p:nvSpPr>
        <p:spPr/>
        <p:txBody>
          <a:bodyPr/>
          <a:lstStyle/>
          <a:p>
            <a:r>
              <a:rPr lang="es-SV" dirty="0" smtClean="0"/>
              <a:t>Colocación de señales </a:t>
            </a:r>
            <a:endParaRPr lang="es-SV" dirty="0"/>
          </a:p>
        </p:txBody>
      </p:sp>
      <p:sp>
        <p:nvSpPr>
          <p:cNvPr id="5" name="4 Marcador de texto"/>
          <p:cNvSpPr>
            <a:spLocks noGrp="1"/>
          </p:cNvSpPr>
          <p:nvPr>
            <p:ph type="body" sz="quarter" idx="3"/>
          </p:nvPr>
        </p:nvSpPr>
        <p:spPr/>
        <p:txBody>
          <a:bodyPr/>
          <a:lstStyle/>
          <a:p>
            <a:r>
              <a:rPr lang="es-SV" dirty="0" smtClean="0"/>
              <a:t>Visita del bibliobús</a:t>
            </a:r>
            <a:endParaRPr lang="es-SV" dirty="0"/>
          </a:p>
        </p:txBody>
      </p:sp>
      <p:pic>
        <p:nvPicPr>
          <p:cNvPr id="9" name="8 Marcador de contenido"/>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49275" y="2705695"/>
            <a:ext cx="3840163" cy="2880122"/>
          </a:xfrm>
        </p:spPr>
      </p:pic>
      <p:pic>
        <p:nvPicPr>
          <p:cNvPr id="15" name="14 Marcador de contenido" descr="100_3421.JPG"/>
          <p:cNvPicPr>
            <a:picLocks noGrp="1" noChangeAspect="1"/>
          </p:cNvPicPr>
          <p:nvPr>
            <p:ph sz="quarter" idx="4"/>
          </p:nvPr>
        </p:nvPicPr>
        <p:blipFill>
          <a:blip r:embed="rId4" cstate="email"/>
          <a:stretch>
            <a:fillRect/>
          </a:stretch>
        </p:blipFill>
        <p:spPr>
          <a:xfrm>
            <a:off x="4751388" y="2705696"/>
            <a:ext cx="3840162" cy="2880121"/>
          </a:xfrm>
          <a:prstGeom prst="rect">
            <a:avLst/>
          </a:prstGeom>
        </p:spPr>
      </p:pic>
    </p:spTree>
    <p:extLst>
      <p:ext uri="{BB962C8B-B14F-4D97-AF65-F5344CB8AC3E}">
        <p14:creationId xmlns:p14="http://schemas.microsoft.com/office/powerpoint/2010/main" val="1438054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_tradnl" altLang="ja-JP" u="sng" dirty="0" smtClean="0"/>
              <a:t>Lista de Recursos Turísticos</a:t>
            </a:r>
            <a:endParaRPr lang="ja-JP" altLang="en-US" u="sng" dirty="0"/>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3063968926"/>
              </p:ext>
            </p:extLst>
          </p:nvPr>
        </p:nvGraphicFramePr>
        <p:xfrm>
          <a:off x="549275" y="1600200"/>
          <a:ext cx="8042276" cy="3749040"/>
        </p:xfrm>
        <a:graphic>
          <a:graphicData uri="http://schemas.openxmlformats.org/drawingml/2006/table">
            <a:tbl>
              <a:tblPr firstRow="1" bandRow="1">
                <a:tableStyleId>{9DCAF9ED-07DC-4A11-8D7F-57B35C25682E}</a:tableStyleId>
              </a:tblPr>
              <a:tblGrid>
                <a:gridCol w="2010569"/>
                <a:gridCol w="2010569"/>
                <a:gridCol w="2010569"/>
                <a:gridCol w="2010569"/>
              </a:tblGrid>
              <a:tr h="370840">
                <a:tc>
                  <a:txBody>
                    <a:bodyPr/>
                    <a:lstStyle/>
                    <a:p>
                      <a:pPr algn="ctr"/>
                      <a:r>
                        <a:rPr kumimoji="1" lang="en-US" altLang="ja-JP" dirty="0" err="1" smtClean="0"/>
                        <a:t>Recursos</a:t>
                      </a:r>
                      <a:r>
                        <a:rPr kumimoji="1" lang="en-US" altLang="ja-JP" dirty="0" smtClean="0"/>
                        <a:t> </a:t>
                      </a:r>
                      <a:r>
                        <a:rPr kumimoji="1" lang="en-US" altLang="ja-JP" dirty="0" err="1" smtClean="0"/>
                        <a:t>Naturales</a:t>
                      </a:r>
                      <a:endParaRPr kumimoji="1" lang="ja-JP" altLang="en-US" dirty="0">
                        <a:solidFill>
                          <a:schemeClr val="bg1">
                            <a:lumMod val="65000"/>
                            <a:lumOff val="35000"/>
                          </a:schemeClr>
                        </a:solidFill>
                      </a:endParaRPr>
                    </a:p>
                  </a:txBody>
                  <a:tcPr>
                    <a:lnR w="12700" cap="flat" cmpd="sng" algn="ctr">
                      <a:solidFill>
                        <a:prstClr val="black">
                          <a:lumMod val="50000"/>
                          <a:lumOff val="50000"/>
                        </a:prstClr>
                      </a:solidFill>
                      <a:prstDash val="solid"/>
                      <a:round/>
                      <a:headEnd type="none" w="med" len="med"/>
                      <a:tailEnd type="none" w="med" len="med"/>
                    </a:lnR>
                  </a:tcPr>
                </a:tc>
                <a:tc>
                  <a:txBody>
                    <a:bodyPr/>
                    <a:lstStyle/>
                    <a:p>
                      <a:pPr algn="ctr"/>
                      <a:r>
                        <a:rPr kumimoji="1" lang="en-US" altLang="ja-JP" dirty="0" err="1" smtClean="0"/>
                        <a:t>Recursos</a:t>
                      </a:r>
                      <a:r>
                        <a:rPr kumimoji="1" lang="en-US" altLang="ja-JP" dirty="0" smtClean="0"/>
                        <a:t> </a:t>
                      </a:r>
                      <a:r>
                        <a:rPr kumimoji="1" lang="en-US" altLang="ja-JP" dirty="0" err="1" smtClean="0"/>
                        <a:t>Cultrales</a:t>
                      </a:r>
                      <a:endParaRPr kumimoji="1" lang="ja-JP" altLang="en-US" dirty="0">
                        <a:solidFill>
                          <a:schemeClr val="bg1">
                            <a:lumMod val="65000"/>
                            <a:lumOff val="35000"/>
                          </a:schemeClr>
                        </a:solidFill>
                      </a:endParaRPr>
                    </a:p>
                  </a:txBody>
                  <a:tcP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tcPr>
                </a:tc>
                <a:tc>
                  <a:txBody>
                    <a:bodyPr/>
                    <a:lstStyle/>
                    <a:p>
                      <a:pPr algn="ctr"/>
                      <a:r>
                        <a:rPr kumimoji="1" lang="es-ES_tradnl" altLang="ja-JP" dirty="0" smtClean="0"/>
                        <a:t>Hecho por</a:t>
                      </a:r>
                      <a:r>
                        <a:rPr kumimoji="1" lang="es-ES_tradnl" altLang="ja-JP" baseline="0" dirty="0" smtClean="0"/>
                        <a:t> el hombre </a:t>
                      </a:r>
                      <a:endParaRPr kumimoji="1" lang="ja-JP" altLang="en-US" dirty="0">
                        <a:solidFill>
                          <a:schemeClr val="bg1">
                            <a:lumMod val="65000"/>
                            <a:lumOff val="35000"/>
                          </a:schemeClr>
                        </a:solidFill>
                      </a:endParaRPr>
                    </a:p>
                  </a:txBody>
                  <a:tcP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tcPr>
                </a:tc>
                <a:tc>
                  <a:txBody>
                    <a:bodyPr/>
                    <a:lstStyle/>
                    <a:p>
                      <a:pPr algn="ctr"/>
                      <a:r>
                        <a:rPr kumimoji="1" lang="es-ES_tradnl" altLang="ja-JP" dirty="0" smtClean="0"/>
                        <a:t>Gastronomía</a:t>
                      </a:r>
                      <a:endParaRPr kumimoji="1" lang="ja-JP" altLang="en-US" dirty="0">
                        <a:solidFill>
                          <a:schemeClr val="bg1">
                            <a:lumMod val="65000"/>
                            <a:lumOff val="35000"/>
                          </a:schemeClr>
                        </a:solidFill>
                      </a:endParaRPr>
                    </a:p>
                  </a:txBody>
                  <a:tcPr>
                    <a:lnL w="12700" cap="flat" cmpd="sng" algn="ctr">
                      <a:solidFill>
                        <a:prstClr val="black">
                          <a:lumMod val="50000"/>
                          <a:lumOff val="50000"/>
                        </a:prstClr>
                      </a:solidFill>
                      <a:prstDash val="solid"/>
                      <a:round/>
                      <a:headEnd type="none" w="med" len="med"/>
                      <a:tailEnd type="none" w="med" len="med"/>
                    </a:lnL>
                  </a:tcPr>
                </a:tc>
              </a:tr>
              <a:tr h="370840">
                <a:tc>
                  <a:txBody>
                    <a:bodyPr/>
                    <a:lstStyle/>
                    <a:p>
                      <a:pPr marL="180000" indent="-277200">
                        <a:buFont typeface="Arial"/>
                        <a:buChar char="•"/>
                      </a:pPr>
                      <a:r>
                        <a:rPr kumimoji="1" lang="es-ES_tradnl" altLang="ja-JP" sz="1800" dirty="0" smtClean="0"/>
                        <a:t>Volcán</a:t>
                      </a:r>
                    </a:p>
                    <a:p>
                      <a:pPr marL="180000" indent="-277200">
                        <a:buFont typeface="Arial"/>
                        <a:buChar char="•"/>
                      </a:pPr>
                      <a:r>
                        <a:rPr kumimoji="1" lang="es-ES_tradnl" altLang="ja-JP" sz="1800" dirty="0" smtClean="0"/>
                        <a:t>Lagunas</a:t>
                      </a:r>
                    </a:p>
                    <a:p>
                      <a:pPr marL="180000" indent="-277200">
                        <a:buFont typeface="Arial"/>
                        <a:buChar char="•"/>
                      </a:pPr>
                      <a:r>
                        <a:rPr kumimoji="1" lang="es-ES_tradnl" altLang="ja-JP" sz="1800" dirty="0" smtClean="0"/>
                        <a:t>Playas</a:t>
                      </a:r>
                    </a:p>
                    <a:p>
                      <a:pPr marL="180000" indent="-277200">
                        <a:buFont typeface="Arial"/>
                        <a:buChar char="•"/>
                      </a:pPr>
                      <a:r>
                        <a:rPr kumimoji="1" lang="es-ES_tradnl" altLang="ja-JP" sz="1800" dirty="0" smtClean="0"/>
                        <a:t>Ríos</a:t>
                      </a:r>
                    </a:p>
                    <a:p>
                      <a:pPr marL="180000" indent="-277200">
                        <a:buFont typeface="Arial"/>
                        <a:buChar char="•"/>
                      </a:pPr>
                      <a:r>
                        <a:rPr kumimoji="1" lang="es-ES_tradnl" altLang="ja-JP" sz="1800" dirty="0" smtClean="0"/>
                        <a:t>Visitas</a:t>
                      </a:r>
                      <a:r>
                        <a:rPr kumimoji="1" lang="es-ES_tradnl" altLang="ja-JP" sz="1800" baseline="0" dirty="0" smtClean="0"/>
                        <a:t> </a:t>
                      </a:r>
                      <a:r>
                        <a:rPr kumimoji="1" lang="es-ES_tradnl" altLang="ja-JP" sz="1800" dirty="0" smtClean="0"/>
                        <a:t>Panorámicas</a:t>
                      </a:r>
                    </a:p>
                    <a:p>
                      <a:pPr marL="180000" indent="-277200">
                        <a:buFont typeface="Arial"/>
                        <a:buChar char="•"/>
                      </a:pPr>
                      <a:r>
                        <a:rPr kumimoji="1" lang="es-ES_tradnl" altLang="ja-JP" sz="1800" dirty="0" smtClean="0"/>
                        <a:t>Aguas termales</a:t>
                      </a:r>
                    </a:p>
                    <a:p>
                      <a:pPr marL="180000" indent="-277200">
                        <a:buFont typeface="Arial"/>
                        <a:buChar char="•"/>
                      </a:pPr>
                      <a:r>
                        <a:rPr kumimoji="1" lang="es-ES_tradnl" altLang="ja-JP" sz="1800" dirty="0" smtClean="0"/>
                        <a:t>Clima</a:t>
                      </a:r>
                    </a:p>
                    <a:p>
                      <a:pPr marL="180000" indent="-277200">
                        <a:buFont typeface="Arial"/>
                        <a:buChar char="•"/>
                      </a:pPr>
                      <a:r>
                        <a:rPr kumimoji="1" lang="es-ES_tradnl" altLang="ja-JP" sz="1800" dirty="0" smtClean="0"/>
                        <a:t>Mirador turístico</a:t>
                      </a:r>
                    </a:p>
                  </a:txBody>
                  <a:tcPr>
                    <a:lnR w="12700" cap="flat" cmpd="sng" algn="ctr">
                      <a:solidFill>
                        <a:prstClr val="black">
                          <a:lumMod val="50000"/>
                          <a:lumOff val="50000"/>
                        </a:prstClr>
                      </a:solidFill>
                      <a:prstDash val="solid"/>
                      <a:round/>
                      <a:headEnd type="none" w="med" len="med"/>
                      <a:tailEnd type="none" w="med" len="med"/>
                    </a:lnR>
                  </a:tcPr>
                </a:tc>
                <a:tc>
                  <a:txBody>
                    <a:bodyPr/>
                    <a:lstStyle/>
                    <a:p>
                      <a:pPr marL="180000" indent="-277200">
                        <a:buFont typeface="Arial"/>
                        <a:buChar char="•"/>
                      </a:pPr>
                      <a:r>
                        <a:rPr kumimoji="1" lang="es-ES_tradnl" altLang="ja-JP" sz="1800" baseline="0" dirty="0" smtClean="0"/>
                        <a:t>Danzas folclóricas</a:t>
                      </a:r>
                    </a:p>
                    <a:p>
                      <a:pPr marL="180000" indent="-277200">
                        <a:buFont typeface="Arial"/>
                        <a:buChar char="•"/>
                      </a:pPr>
                      <a:r>
                        <a:rPr kumimoji="1" lang="es-ES_tradnl" altLang="ja-JP" sz="1800" baseline="0" dirty="0" smtClean="0"/>
                        <a:t>Artesanías</a:t>
                      </a:r>
                    </a:p>
                    <a:p>
                      <a:pPr marL="180000" indent="-277200">
                        <a:buFont typeface="Arial"/>
                        <a:buChar char="•"/>
                      </a:pPr>
                      <a:r>
                        <a:rPr kumimoji="1" lang="es-ES_tradnl" altLang="ja-JP" sz="1800" spc="-150" baseline="0" dirty="0" smtClean="0"/>
                        <a:t>Petrograbados</a:t>
                      </a:r>
                    </a:p>
                    <a:p>
                      <a:pPr marL="180000" indent="-277200">
                        <a:buFont typeface="Arial"/>
                        <a:buChar char="•"/>
                      </a:pPr>
                      <a:r>
                        <a:rPr kumimoji="1" lang="es-ES_tradnl" altLang="ja-JP" sz="1800" spc="0" baseline="0" dirty="0" smtClean="0"/>
                        <a:t>Su gente</a:t>
                      </a:r>
                    </a:p>
                    <a:p>
                      <a:pPr marL="180000" indent="-277200">
                        <a:buFont typeface="Arial"/>
                        <a:buChar char="•"/>
                      </a:pPr>
                      <a:endParaRPr kumimoji="1" lang="es-ES_tradnl" altLang="ja-JP" sz="1800" baseline="0" dirty="0" smtClean="0"/>
                    </a:p>
                  </a:txBody>
                  <a:tcP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tcPr>
                </a:tc>
                <a:tc>
                  <a:txBody>
                    <a:bodyPr/>
                    <a:lstStyle/>
                    <a:p>
                      <a:pPr marL="180000" marR="0" indent="-277200" algn="l" defTabSz="914400" rtl="0" eaLnBrk="1" fontAlgn="auto" latinLnBrk="0" hangingPunct="1">
                        <a:lnSpc>
                          <a:spcPct val="100000"/>
                        </a:lnSpc>
                        <a:spcBef>
                          <a:spcPts val="0"/>
                        </a:spcBef>
                        <a:spcAft>
                          <a:spcPts val="0"/>
                        </a:spcAft>
                        <a:buClrTx/>
                        <a:buSzTx/>
                        <a:buFont typeface="Arial"/>
                        <a:buChar char="•"/>
                        <a:tabLst/>
                        <a:defRPr/>
                      </a:pPr>
                      <a:r>
                        <a:rPr kumimoji="1" lang="es-ES_tradnl" altLang="ja-JP" sz="1800" dirty="0" smtClean="0"/>
                        <a:t>C</a:t>
                      </a:r>
                      <a:r>
                        <a:rPr kumimoji="1" lang="es-SV" sz="1800" kern="1200" dirty="0" smtClean="0">
                          <a:solidFill>
                            <a:schemeClr val="dk1"/>
                          </a:solidFill>
                          <a:latin typeface="+mn-lt"/>
                          <a:ea typeface="+mn-ea"/>
                          <a:cs typeface="+mn-cs"/>
                        </a:rPr>
                        <a:t>entro</a:t>
                      </a:r>
                      <a:r>
                        <a:rPr kumimoji="1" lang="es-SV" sz="1800" kern="1200" baseline="0" dirty="0" smtClean="0">
                          <a:solidFill>
                            <a:schemeClr val="dk1"/>
                          </a:solidFill>
                          <a:latin typeface="+mn-lt"/>
                          <a:ea typeface="+mn-ea"/>
                          <a:cs typeface="+mn-cs"/>
                        </a:rPr>
                        <a:t> </a:t>
                      </a:r>
                      <a:r>
                        <a:rPr kumimoji="1" lang="es-SV" sz="1800" kern="1200" dirty="0" smtClean="0">
                          <a:solidFill>
                            <a:schemeClr val="dk1"/>
                          </a:solidFill>
                          <a:latin typeface="+mn-lt"/>
                          <a:ea typeface="+mn-ea"/>
                          <a:cs typeface="+mn-cs"/>
                        </a:rPr>
                        <a:t>histórico</a:t>
                      </a:r>
                      <a:r>
                        <a:rPr lang="ja-JP" altLang="en-US" sz="1800" dirty="0" smtClean="0"/>
                        <a:t> </a:t>
                      </a:r>
                      <a:endParaRPr lang="es-ES_tradnl" altLang="ja-JP" sz="1800" dirty="0" smtClean="0"/>
                    </a:p>
                    <a:p>
                      <a:pPr marL="180000" marR="0" indent="-277200" algn="l" defTabSz="914400" rtl="0" eaLnBrk="1" fontAlgn="auto" latinLnBrk="0" hangingPunct="1">
                        <a:lnSpc>
                          <a:spcPct val="100000"/>
                        </a:lnSpc>
                        <a:spcBef>
                          <a:spcPts val="0"/>
                        </a:spcBef>
                        <a:spcAft>
                          <a:spcPts val="0"/>
                        </a:spcAft>
                        <a:buClrTx/>
                        <a:buSzTx/>
                        <a:buFont typeface="Arial"/>
                        <a:buChar char="•"/>
                        <a:tabLst/>
                        <a:defRPr/>
                      </a:pPr>
                      <a:r>
                        <a:rPr lang="es-ES_tradnl" altLang="ja-JP" sz="1800" dirty="0" smtClean="0"/>
                        <a:t>La</a:t>
                      </a:r>
                      <a:r>
                        <a:rPr lang="es-ES_tradnl" altLang="ja-JP" sz="1800" baseline="0" dirty="0" smtClean="0"/>
                        <a:t> pilona</a:t>
                      </a:r>
                      <a:endParaRPr lang="en-US" altLang="ja-JP" sz="1800" dirty="0" smtClean="0"/>
                    </a:p>
                    <a:p>
                      <a:pPr marL="180000" indent="-277200">
                        <a:buFont typeface="Arial"/>
                        <a:buChar char="•"/>
                      </a:pPr>
                      <a:r>
                        <a:rPr kumimoji="1" lang="es-ES_tradnl" altLang="ja-JP" sz="1800" dirty="0" smtClean="0"/>
                        <a:t>Iglesia</a:t>
                      </a:r>
                      <a:r>
                        <a:rPr kumimoji="1" lang="es-ES_tradnl" altLang="ja-JP" sz="1800" baseline="0" dirty="0" smtClean="0"/>
                        <a:t> colonial</a:t>
                      </a:r>
                    </a:p>
                    <a:p>
                      <a:pPr marL="180000" indent="-277200">
                        <a:buFont typeface="Arial"/>
                        <a:buChar char="•"/>
                      </a:pPr>
                      <a:r>
                        <a:rPr kumimoji="1" lang="es-ES_tradnl" altLang="ja-JP" sz="1800" baseline="0" dirty="0" smtClean="0"/>
                        <a:t>Fuente de los leones. </a:t>
                      </a:r>
                      <a:endParaRPr kumimoji="1" lang="es-ES_tradnl" altLang="ja-JP" sz="1800" dirty="0" smtClean="0"/>
                    </a:p>
                  </a:txBody>
                  <a:tcP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tcPr>
                </a:tc>
                <a:tc>
                  <a:txBody>
                    <a:bodyPr/>
                    <a:lstStyle/>
                    <a:p>
                      <a:pPr marL="180000" marR="0" lvl="0" indent="-277200" algn="l" defTabSz="914400" rtl="0" eaLnBrk="1" fontAlgn="auto" latinLnBrk="0" hangingPunct="1">
                        <a:lnSpc>
                          <a:spcPct val="100000"/>
                        </a:lnSpc>
                        <a:spcBef>
                          <a:spcPts val="0"/>
                        </a:spcBef>
                        <a:spcAft>
                          <a:spcPts val="0"/>
                        </a:spcAft>
                        <a:buClrTx/>
                        <a:buSzTx/>
                        <a:buFont typeface="Arial"/>
                        <a:buChar char="•"/>
                        <a:tabLst/>
                        <a:defRPr/>
                      </a:pPr>
                      <a:r>
                        <a:rPr kumimoji="1" lang="es-ES_tradnl" altLang="ja-JP" sz="1800" u="none" strike="noStrike" kern="1200" cap="none" spc="0" normalizeH="0" baseline="0" noProof="0" dirty="0" smtClean="0">
                          <a:ln>
                            <a:noFill/>
                          </a:ln>
                          <a:effectLst/>
                          <a:uLnTx/>
                          <a:uFillTx/>
                        </a:rPr>
                        <a:t>Gastronomía autóctona</a:t>
                      </a:r>
                    </a:p>
                    <a:p>
                      <a:pPr marL="180000" marR="0" lvl="0" indent="-277200" algn="l" defTabSz="914400" rtl="0" eaLnBrk="1" fontAlgn="auto" latinLnBrk="0" hangingPunct="1">
                        <a:lnSpc>
                          <a:spcPct val="100000"/>
                        </a:lnSpc>
                        <a:spcBef>
                          <a:spcPts val="0"/>
                        </a:spcBef>
                        <a:spcAft>
                          <a:spcPts val="0"/>
                        </a:spcAft>
                        <a:buClrTx/>
                        <a:buSzTx/>
                        <a:buFont typeface="Arial"/>
                        <a:buChar char="•"/>
                        <a:tabLst/>
                        <a:defRPr/>
                      </a:pPr>
                      <a:r>
                        <a:rPr kumimoji="1" lang="es-ES_tradnl" altLang="ja-JP" sz="1800" u="none" strike="noStrike" kern="1200" cap="none" spc="0" normalizeH="0" baseline="0" noProof="0" dirty="0" smtClean="0">
                          <a:ln>
                            <a:noFill/>
                          </a:ln>
                          <a:effectLst/>
                          <a:uLnTx/>
                          <a:uFillTx/>
                        </a:rPr>
                        <a:t>Tiste, Pozole.</a:t>
                      </a:r>
                    </a:p>
                    <a:p>
                      <a:pPr marL="180000" marR="0" lvl="0" indent="-277200" algn="l" defTabSz="914400" rtl="0" eaLnBrk="1" fontAlgn="auto" latinLnBrk="0" hangingPunct="1">
                        <a:lnSpc>
                          <a:spcPct val="100000"/>
                        </a:lnSpc>
                        <a:spcBef>
                          <a:spcPts val="0"/>
                        </a:spcBef>
                        <a:spcAft>
                          <a:spcPts val="0"/>
                        </a:spcAft>
                        <a:buClrTx/>
                        <a:buSzTx/>
                        <a:buFont typeface="Arial"/>
                        <a:buChar char="•"/>
                        <a:tabLst/>
                        <a:defRPr/>
                      </a:pPr>
                      <a:r>
                        <a:rPr kumimoji="1" lang="es-ES_tradnl" altLang="ja-JP" sz="1800" u="none" strike="noStrike" kern="1200" cap="none" spc="0" normalizeH="0" baseline="0" noProof="0" dirty="0" smtClean="0">
                          <a:ln>
                            <a:noFill/>
                          </a:ln>
                          <a:effectLst/>
                          <a:uLnTx/>
                          <a:uFillTx/>
                        </a:rPr>
                        <a:t>Manjar.</a:t>
                      </a:r>
                    </a:p>
                    <a:p>
                      <a:pPr marL="180000" marR="0" lvl="0" indent="-277200" algn="l" defTabSz="914400" rtl="0" eaLnBrk="1" fontAlgn="auto" latinLnBrk="0" hangingPunct="1">
                        <a:lnSpc>
                          <a:spcPct val="100000"/>
                        </a:lnSpc>
                        <a:spcBef>
                          <a:spcPts val="0"/>
                        </a:spcBef>
                        <a:spcAft>
                          <a:spcPts val="0"/>
                        </a:spcAft>
                        <a:buClrTx/>
                        <a:buSzTx/>
                        <a:buFont typeface="Arial"/>
                        <a:buChar char="•"/>
                        <a:tabLst/>
                        <a:defRPr/>
                      </a:pPr>
                      <a:r>
                        <a:rPr kumimoji="1" lang="es-ES_tradnl" altLang="ja-JP" sz="1800" u="none" strike="noStrike" kern="1200" cap="none" spc="0" normalizeH="0" baseline="0" noProof="0" dirty="0" smtClean="0">
                          <a:ln>
                            <a:noFill/>
                          </a:ln>
                          <a:effectLst/>
                          <a:uLnTx/>
                          <a:uFillTx/>
                        </a:rPr>
                        <a:t>Tamalitos.</a:t>
                      </a:r>
                    </a:p>
                    <a:p>
                      <a:pPr marL="180000" marR="0" lvl="0" indent="-277200" algn="l" defTabSz="914400" rtl="0" eaLnBrk="1" fontAlgn="auto" latinLnBrk="0" hangingPunct="1">
                        <a:lnSpc>
                          <a:spcPct val="100000"/>
                        </a:lnSpc>
                        <a:spcBef>
                          <a:spcPts val="0"/>
                        </a:spcBef>
                        <a:spcAft>
                          <a:spcPts val="0"/>
                        </a:spcAft>
                        <a:buClrTx/>
                        <a:buSzTx/>
                        <a:buFont typeface="Arial"/>
                        <a:buChar char="•"/>
                        <a:tabLst/>
                        <a:defRPr/>
                      </a:pPr>
                      <a:r>
                        <a:rPr kumimoji="1" lang="es-ES_tradnl" altLang="ja-JP" sz="1800" u="none" strike="noStrike" kern="1200" cap="none" spc="0" normalizeH="0" baseline="0" noProof="0" dirty="0" smtClean="0">
                          <a:ln>
                            <a:noFill/>
                          </a:ln>
                          <a:effectLst/>
                          <a:uLnTx/>
                          <a:uFillTx/>
                        </a:rPr>
                        <a:t>Pupusas.</a:t>
                      </a:r>
                    </a:p>
                    <a:p>
                      <a:pPr marL="180000" marR="0" lvl="0" indent="-277200" algn="l" defTabSz="914400" rtl="0" eaLnBrk="1" fontAlgn="auto" latinLnBrk="0" hangingPunct="1">
                        <a:lnSpc>
                          <a:spcPct val="100000"/>
                        </a:lnSpc>
                        <a:spcBef>
                          <a:spcPts val="0"/>
                        </a:spcBef>
                        <a:spcAft>
                          <a:spcPts val="0"/>
                        </a:spcAft>
                        <a:buClrTx/>
                        <a:buSzTx/>
                        <a:buFont typeface="Arial"/>
                        <a:buNone/>
                        <a:tabLst/>
                        <a:defRPr/>
                      </a:pPr>
                      <a:endParaRPr kumimoji="1" lang="es-ES_tradnl" altLang="ja-JP" sz="1800" dirty="0" smtClean="0"/>
                    </a:p>
                    <a:p>
                      <a:pPr marL="180000" marR="0" lvl="0" indent="-277200" algn="l" defTabSz="914400" rtl="0" eaLnBrk="1" fontAlgn="auto" latinLnBrk="0" hangingPunct="1">
                        <a:lnSpc>
                          <a:spcPct val="100000"/>
                        </a:lnSpc>
                        <a:spcBef>
                          <a:spcPts val="0"/>
                        </a:spcBef>
                        <a:spcAft>
                          <a:spcPts val="0"/>
                        </a:spcAft>
                        <a:buClrTx/>
                        <a:buSzTx/>
                        <a:buFont typeface="Arial"/>
                        <a:buChar char="•"/>
                        <a:tabLst/>
                        <a:defRPr/>
                      </a:pPr>
                      <a:endParaRPr kumimoji="1" lang="es-ES_tradnl" altLang="ja-JP" sz="1800" u="none" strike="noStrike" kern="1200" cap="none" spc="0" normalizeH="0" baseline="0" noProof="0" dirty="0" smtClean="0">
                        <a:ln>
                          <a:noFill/>
                        </a:ln>
                        <a:effectLst/>
                        <a:uLnTx/>
                        <a:uFillTx/>
                      </a:endParaRPr>
                    </a:p>
                    <a:p>
                      <a:endParaRPr kumimoji="1" lang="ja-JP" altLang="en-US" sz="1800" dirty="0"/>
                    </a:p>
                  </a:txBody>
                  <a:tcPr>
                    <a:lnL w="12700" cap="flat" cmpd="sng" algn="ctr">
                      <a:solidFill>
                        <a:prstClr val="black">
                          <a:lumMod val="50000"/>
                          <a:lumOff val="50000"/>
                        </a:prstClr>
                      </a:solidFill>
                      <a:prstDash val="solid"/>
                      <a:round/>
                      <a:headEnd type="none" w="med" len="med"/>
                      <a:tailEnd type="none" w="med" len="med"/>
                    </a:ln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そよ風">
  <a:themeElements>
    <a:clrScheme name="紅梅匂">
      <a:dk1>
        <a:sysClr val="windowText" lastClr="000000"/>
      </a:dk1>
      <a:lt1>
        <a:sysClr val="window" lastClr="FFFFFF"/>
      </a:lt1>
      <a:dk2>
        <a:srgbClr val="B43731"/>
      </a:dk2>
      <a:lt2>
        <a:srgbClr val="FFFFD2"/>
      </a:lt2>
      <a:accent1>
        <a:srgbClr val="5B8835"/>
      </a:accent1>
      <a:accent2>
        <a:srgbClr val="538BA2"/>
      </a:accent2>
      <a:accent3>
        <a:srgbClr val="876631"/>
      </a:accent3>
      <a:accent4>
        <a:srgbClr val="B49F42"/>
      </a:accent4>
      <a:accent5>
        <a:srgbClr val="CD5C56"/>
      </a:accent5>
      <a:accent6>
        <a:srgbClr val="AB57AF"/>
      </a:accent6>
      <a:hlink>
        <a:srgbClr val="0000FE"/>
      </a:hlink>
      <a:folHlink>
        <a:srgbClr val="81007F"/>
      </a:folHlink>
    </a:clrScheme>
    <a:fontScheme name="そよ風">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そよ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そよ風.thmx</Template>
  <TotalTime>1186</TotalTime>
  <Words>1987</Words>
  <Application>Microsoft Office PowerPoint</Application>
  <PresentationFormat>Presentación en pantalla (4:3)</PresentationFormat>
  <Paragraphs>254</Paragraphs>
  <Slides>34</Slides>
  <Notes>19</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そよ風</vt:lpstr>
      <vt:lpstr>Concepto de Desarrollo Turístico</vt:lpstr>
      <vt:lpstr>Información de Municipio</vt:lpstr>
      <vt:lpstr>Mapa de Conchagua</vt:lpstr>
      <vt:lpstr>Información de la  ADT</vt:lpstr>
      <vt:lpstr>Información de la ADT</vt:lpstr>
      <vt:lpstr>Información de la ADT</vt:lpstr>
      <vt:lpstr>Información de la ADT</vt:lpstr>
      <vt:lpstr>Actividades Realizadas </vt:lpstr>
      <vt:lpstr>Lista de Recursos Turísticos</vt:lpstr>
      <vt:lpstr>Recursos Naturales</vt:lpstr>
      <vt:lpstr>Recursos Naturales</vt:lpstr>
      <vt:lpstr>Recursos Culturales</vt:lpstr>
      <vt:lpstr>Recursos Culturales</vt:lpstr>
      <vt:lpstr>Hecho por el hombre</vt:lpstr>
      <vt:lpstr>Visión Objetivo 2030</vt:lpstr>
      <vt:lpstr>Lista de los Proyectos de Desarrollo Turístico</vt:lpstr>
      <vt:lpstr>Plan de Desarrollo Turístico</vt:lpstr>
      <vt:lpstr>Plan de Desarrollo Turístico a corto plazo</vt:lpstr>
      <vt:lpstr>Plan de Desarrollo Turístico a mediano plazo</vt:lpstr>
      <vt:lpstr>Plan de Desarrollo Turístico a mediano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Plan de Desarrollo Turístico a largo plazo</vt:lpstr>
      <vt:lpstr>Proyectos  Prioritarios</vt:lpstr>
      <vt:lpstr>Concepto de Desarrollo Turístico</vt:lpstr>
    </vt:vector>
  </TitlesOfParts>
  <Company>spiralgroove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Concepto de Desarrollo Turístico</dc:title>
  <dc:creator>akiyama aya</dc:creator>
  <cp:lastModifiedBy>JICA TEAM</cp:lastModifiedBy>
  <cp:revision>99</cp:revision>
  <cp:lastPrinted>2013-02-15T15:57:37Z</cp:lastPrinted>
  <dcterms:created xsi:type="dcterms:W3CDTF">2013-02-20T06:17:08Z</dcterms:created>
  <dcterms:modified xsi:type="dcterms:W3CDTF">2013-02-21T17:23:02Z</dcterms:modified>
</cp:coreProperties>
</file>