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62" r:id="rId3"/>
    <p:sldId id="258" r:id="rId4"/>
    <p:sldId id="264" r:id="rId5"/>
    <p:sldId id="280" r:id="rId6"/>
    <p:sldId id="311" r:id="rId7"/>
    <p:sldId id="337" r:id="rId8"/>
    <p:sldId id="338" r:id="rId9"/>
    <p:sldId id="339" r:id="rId10"/>
    <p:sldId id="347" r:id="rId11"/>
    <p:sldId id="346" r:id="rId12"/>
    <p:sldId id="344" r:id="rId13"/>
    <p:sldId id="345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31" r:id="rId4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656" y="-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46D90-0EE7-E048-B8DF-B2AF181792E8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B9705C7-A999-DA48-9984-79BD62B99A3F}">
      <dgm:prSet phldrT="[Texto]"/>
      <dgm:spPr>
        <a:solidFill>
          <a:srgbClr val="FF8000"/>
        </a:solidFill>
      </dgm:spPr>
      <dgm:t>
        <a:bodyPr/>
        <a:lstStyle/>
        <a:p>
          <a:r>
            <a:rPr lang="es-ES" dirty="0" smtClean="0"/>
            <a:t>Valores funcionales</a:t>
          </a:r>
          <a:endParaRPr lang="es-ES" dirty="0"/>
        </a:p>
      </dgm:t>
    </dgm:pt>
    <dgm:pt modelId="{DB4F2224-E651-B54D-8DEA-9C4C36ED513B}" type="parTrans" cxnId="{2E62CC7A-D3CE-7C4C-A5CE-3DB143A48833}">
      <dgm:prSet/>
      <dgm:spPr/>
      <dgm:t>
        <a:bodyPr/>
        <a:lstStyle/>
        <a:p>
          <a:endParaRPr lang="es-ES"/>
        </a:p>
      </dgm:t>
    </dgm:pt>
    <dgm:pt modelId="{8E4621B4-8271-D74B-90DA-0EAA5EC3BF6D}" type="sibTrans" cxnId="{2E62CC7A-D3CE-7C4C-A5CE-3DB143A48833}">
      <dgm:prSet/>
      <dgm:spPr/>
      <dgm:t>
        <a:bodyPr/>
        <a:lstStyle/>
        <a:p>
          <a:endParaRPr lang="es-ES"/>
        </a:p>
      </dgm:t>
    </dgm:pt>
    <dgm:pt modelId="{A8F593E8-7FAE-8F4C-9D31-CCB1E6A653DA}">
      <dgm:prSet phldrT="[Texto]"/>
      <dgm:spPr>
        <a:solidFill>
          <a:srgbClr val="FF8000"/>
        </a:solidFill>
      </dgm:spPr>
      <dgm:t>
        <a:bodyPr/>
        <a:lstStyle/>
        <a:p>
          <a:r>
            <a:rPr lang="es-ES" dirty="0" smtClean="0"/>
            <a:t>Valores emocionales</a:t>
          </a:r>
          <a:endParaRPr lang="es-ES" dirty="0"/>
        </a:p>
      </dgm:t>
    </dgm:pt>
    <dgm:pt modelId="{BEF0B370-6B37-B340-BA48-A5981FD52038}" type="parTrans" cxnId="{324654DB-B796-E043-92BD-D49D816E084C}">
      <dgm:prSet/>
      <dgm:spPr/>
      <dgm:t>
        <a:bodyPr/>
        <a:lstStyle/>
        <a:p>
          <a:endParaRPr lang="es-ES"/>
        </a:p>
      </dgm:t>
    </dgm:pt>
    <dgm:pt modelId="{A232679F-A902-0743-8E7E-99D34D3C4AA4}" type="sibTrans" cxnId="{324654DB-B796-E043-92BD-D49D816E084C}">
      <dgm:prSet/>
      <dgm:spPr/>
      <dgm:t>
        <a:bodyPr/>
        <a:lstStyle/>
        <a:p>
          <a:endParaRPr lang="es-ES"/>
        </a:p>
      </dgm:t>
    </dgm:pt>
    <dgm:pt modelId="{85362283-B96C-2543-A908-BDE21CE474E8}">
      <dgm:prSet phldrT="[Texto]"/>
      <dgm:spPr>
        <a:solidFill>
          <a:srgbClr val="FF8000"/>
        </a:solidFill>
      </dgm:spPr>
      <dgm:t>
        <a:bodyPr/>
        <a:lstStyle/>
        <a:p>
          <a:r>
            <a:rPr lang="es-ES" dirty="0" smtClean="0"/>
            <a:t>Autoexpresión</a:t>
          </a:r>
          <a:endParaRPr lang="es-ES" dirty="0"/>
        </a:p>
      </dgm:t>
    </dgm:pt>
    <dgm:pt modelId="{7E31B254-D2D7-294A-A59E-9E5467C78362}" type="parTrans" cxnId="{765CCE19-9A9B-254E-A2FD-7DEDBC3149F8}">
      <dgm:prSet/>
      <dgm:spPr/>
      <dgm:t>
        <a:bodyPr/>
        <a:lstStyle/>
        <a:p>
          <a:endParaRPr lang="es-ES"/>
        </a:p>
      </dgm:t>
    </dgm:pt>
    <dgm:pt modelId="{70FC1110-C774-E647-B3A2-3C8E72C155D0}" type="sibTrans" cxnId="{765CCE19-9A9B-254E-A2FD-7DEDBC3149F8}">
      <dgm:prSet/>
      <dgm:spPr/>
      <dgm:t>
        <a:bodyPr/>
        <a:lstStyle/>
        <a:p>
          <a:endParaRPr lang="es-ES"/>
        </a:p>
      </dgm:t>
    </dgm:pt>
    <dgm:pt modelId="{EA3B83BB-5EE4-1045-A920-6AB55FD18279}">
      <dgm:prSet phldrT="[Texto]"/>
      <dgm:spPr/>
      <dgm:t>
        <a:bodyPr/>
        <a:lstStyle/>
        <a:p>
          <a:r>
            <a:rPr lang="es-ES" b="1" dirty="0" smtClean="0">
              <a:solidFill>
                <a:srgbClr val="F79646"/>
              </a:solidFill>
            </a:rPr>
            <a:t>Santa Rosa de Lima</a:t>
          </a:r>
          <a:endParaRPr lang="es-ES" b="1" dirty="0">
            <a:solidFill>
              <a:srgbClr val="F79646"/>
            </a:solidFill>
          </a:endParaRPr>
        </a:p>
      </dgm:t>
    </dgm:pt>
    <dgm:pt modelId="{2EAF84CB-0471-CB41-B9C9-0403F4302CC2}" type="parTrans" cxnId="{78AFD1EF-B4D7-204D-BD8B-60FB68860FC2}">
      <dgm:prSet/>
      <dgm:spPr/>
      <dgm:t>
        <a:bodyPr/>
        <a:lstStyle/>
        <a:p>
          <a:endParaRPr lang="es-ES"/>
        </a:p>
      </dgm:t>
    </dgm:pt>
    <dgm:pt modelId="{26198672-9033-1B4E-8543-F848ED59F948}" type="sibTrans" cxnId="{78AFD1EF-B4D7-204D-BD8B-60FB68860FC2}">
      <dgm:prSet/>
      <dgm:spPr/>
      <dgm:t>
        <a:bodyPr/>
        <a:lstStyle/>
        <a:p>
          <a:endParaRPr lang="es-ES"/>
        </a:p>
      </dgm:t>
    </dgm:pt>
    <dgm:pt modelId="{1AAB7565-3DBB-A344-9363-0D87F2BBBD2A}" type="pres">
      <dgm:prSet presAssocID="{6A846D90-0EE7-E048-B8DF-B2AF181792E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9518E51-BF8A-E443-89EB-5877F44ED15F}" type="pres">
      <dgm:prSet presAssocID="{6A846D90-0EE7-E048-B8DF-B2AF181792E8}" presName="ellipse" presStyleLbl="trBgShp" presStyleIdx="0" presStyleCnt="1"/>
      <dgm:spPr/>
    </dgm:pt>
    <dgm:pt modelId="{5B6B2971-D654-8E45-B4B4-7B61E22E6BA6}" type="pres">
      <dgm:prSet presAssocID="{6A846D90-0EE7-E048-B8DF-B2AF181792E8}" presName="arrow1" presStyleLbl="fgShp" presStyleIdx="0" presStyleCnt="1"/>
      <dgm:spPr/>
    </dgm:pt>
    <dgm:pt modelId="{0BDC3B27-D4AE-ED4B-9816-0916D5AC4057}" type="pres">
      <dgm:prSet presAssocID="{6A846D90-0EE7-E048-B8DF-B2AF181792E8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5B3E3D-7A69-294B-AF8A-DDCE58996C64}" type="pres">
      <dgm:prSet presAssocID="{A8F593E8-7FAE-8F4C-9D31-CCB1E6A653D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CB021B-A3A8-2B41-9262-7ECC6DF05BFE}" type="pres">
      <dgm:prSet presAssocID="{85362283-B96C-2543-A908-BDE21CE474E8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264C16-18B6-8940-B0B3-FC1E8FAE857B}" type="pres">
      <dgm:prSet presAssocID="{EA3B83BB-5EE4-1045-A920-6AB55FD18279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34A158-18E1-A147-B7B9-EE5CF190A069}" type="pres">
      <dgm:prSet presAssocID="{6A846D90-0EE7-E048-B8DF-B2AF181792E8}" presName="funnel" presStyleLbl="trAlignAcc1" presStyleIdx="0" presStyleCnt="1" custLinFactNeighborX="414" custLinFactNeighborY="-893"/>
      <dgm:spPr>
        <a:ln>
          <a:solidFill>
            <a:schemeClr val="accent6"/>
          </a:solidFill>
        </a:ln>
      </dgm:spPr>
      <dgm:t>
        <a:bodyPr/>
        <a:lstStyle/>
        <a:p>
          <a:endParaRPr lang="es-ES"/>
        </a:p>
      </dgm:t>
    </dgm:pt>
  </dgm:ptLst>
  <dgm:cxnLst>
    <dgm:cxn modelId="{765CCE19-9A9B-254E-A2FD-7DEDBC3149F8}" srcId="{6A846D90-0EE7-E048-B8DF-B2AF181792E8}" destId="{85362283-B96C-2543-A908-BDE21CE474E8}" srcOrd="2" destOrd="0" parTransId="{7E31B254-D2D7-294A-A59E-9E5467C78362}" sibTransId="{70FC1110-C774-E647-B3A2-3C8E72C155D0}"/>
    <dgm:cxn modelId="{2E62CC7A-D3CE-7C4C-A5CE-3DB143A48833}" srcId="{6A846D90-0EE7-E048-B8DF-B2AF181792E8}" destId="{9B9705C7-A999-DA48-9984-79BD62B99A3F}" srcOrd="0" destOrd="0" parTransId="{DB4F2224-E651-B54D-8DEA-9C4C36ED513B}" sibTransId="{8E4621B4-8271-D74B-90DA-0EAA5EC3BF6D}"/>
    <dgm:cxn modelId="{6BC57D5E-9F4C-1847-8826-F979469F22EB}" type="presOf" srcId="{85362283-B96C-2543-A908-BDE21CE474E8}" destId="{565B3E3D-7A69-294B-AF8A-DDCE58996C64}" srcOrd="0" destOrd="0" presId="urn:microsoft.com/office/officeart/2005/8/layout/funnel1"/>
    <dgm:cxn modelId="{86FE807C-F09B-2C44-87C2-96FE072FC6B7}" type="presOf" srcId="{EA3B83BB-5EE4-1045-A920-6AB55FD18279}" destId="{0BDC3B27-D4AE-ED4B-9816-0916D5AC4057}" srcOrd="0" destOrd="0" presId="urn:microsoft.com/office/officeart/2005/8/layout/funnel1"/>
    <dgm:cxn modelId="{2AAA9AE3-00F9-6743-BD38-282B1850EC8D}" type="presOf" srcId="{A8F593E8-7FAE-8F4C-9D31-CCB1E6A653DA}" destId="{9BCB021B-A3A8-2B41-9262-7ECC6DF05BFE}" srcOrd="0" destOrd="0" presId="urn:microsoft.com/office/officeart/2005/8/layout/funnel1"/>
    <dgm:cxn modelId="{78AFD1EF-B4D7-204D-BD8B-60FB68860FC2}" srcId="{6A846D90-0EE7-E048-B8DF-B2AF181792E8}" destId="{EA3B83BB-5EE4-1045-A920-6AB55FD18279}" srcOrd="3" destOrd="0" parTransId="{2EAF84CB-0471-CB41-B9C9-0403F4302CC2}" sibTransId="{26198672-9033-1B4E-8543-F848ED59F948}"/>
    <dgm:cxn modelId="{7FC0BD27-5D44-7A45-8552-0FEE59FDD2DB}" type="presOf" srcId="{6A846D90-0EE7-E048-B8DF-B2AF181792E8}" destId="{1AAB7565-3DBB-A344-9363-0D87F2BBBD2A}" srcOrd="0" destOrd="0" presId="urn:microsoft.com/office/officeart/2005/8/layout/funnel1"/>
    <dgm:cxn modelId="{324654DB-B796-E043-92BD-D49D816E084C}" srcId="{6A846D90-0EE7-E048-B8DF-B2AF181792E8}" destId="{A8F593E8-7FAE-8F4C-9D31-CCB1E6A653DA}" srcOrd="1" destOrd="0" parTransId="{BEF0B370-6B37-B340-BA48-A5981FD52038}" sibTransId="{A232679F-A902-0743-8E7E-99D34D3C4AA4}"/>
    <dgm:cxn modelId="{AACD1A48-D45F-D546-83A9-B8F20126D0AD}" type="presOf" srcId="{9B9705C7-A999-DA48-9984-79BD62B99A3F}" destId="{F8264C16-18B6-8940-B0B3-FC1E8FAE857B}" srcOrd="0" destOrd="0" presId="urn:microsoft.com/office/officeart/2005/8/layout/funnel1"/>
    <dgm:cxn modelId="{05AAB2F5-1A60-CE4F-868F-DB5A5A7576A9}" type="presParOf" srcId="{1AAB7565-3DBB-A344-9363-0D87F2BBBD2A}" destId="{89518E51-BF8A-E443-89EB-5877F44ED15F}" srcOrd="0" destOrd="0" presId="urn:microsoft.com/office/officeart/2005/8/layout/funnel1"/>
    <dgm:cxn modelId="{021E34C6-0027-E645-AB14-C58A66D569B6}" type="presParOf" srcId="{1AAB7565-3DBB-A344-9363-0D87F2BBBD2A}" destId="{5B6B2971-D654-8E45-B4B4-7B61E22E6BA6}" srcOrd="1" destOrd="0" presId="urn:microsoft.com/office/officeart/2005/8/layout/funnel1"/>
    <dgm:cxn modelId="{1674AAA6-7CD1-7847-88F6-88ED41011341}" type="presParOf" srcId="{1AAB7565-3DBB-A344-9363-0D87F2BBBD2A}" destId="{0BDC3B27-D4AE-ED4B-9816-0916D5AC4057}" srcOrd="2" destOrd="0" presId="urn:microsoft.com/office/officeart/2005/8/layout/funnel1"/>
    <dgm:cxn modelId="{E7727D61-9D63-844F-97F4-53137CF98DA3}" type="presParOf" srcId="{1AAB7565-3DBB-A344-9363-0D87F2BBBD2A}" destId="{565B3E3D-7A69-294B-AF8A-DDCE58996C64}" srcOrd="3" destOrd="0" presId="urn:microsoft.com/office/officeart/2005/8/layout/funnel1"/>
    <dgm:cxn modelId="{AFC00692-DB11-D44C-AAD7-14AA2FC7C825}" type="presParOf" srcId="{1AAB7565-3DBB-A344-9363-0D87F2BBBD2A}" destId="{9BCB021B-A3A8-2B41-9262-7ECC6DF05BFE}" srcOrd="4" destOrd="0" presId="urn:microsoft.com/office/officeart/2005/8/layout/funnel1"/>
    <dgm:cxn modelId="{44EEE742-52E4-514F-8261-9FEB2720FF13}" type="presParOf" srcId="{1AAB7565-3DBB-A344-9363-0D87F2BBBD2A}" destId="{F8264C16-18B6-8940-B0B3-FC1E8FAE857B}" srcOrd="5" destOrd="0" presId="urn:microsoft.com/office/officeart/2005/8/layout/funnel1"/>
    <dgm:cxn modelId="{D50E9724-A9BC-C44F-B483-BC147C2F1902}" type="presParOf" srcId="{1AAB7565-3DBB-A344-9363-0D87F2BBBD2A}" destId="{FC34A158-18E1-A147-B7B9-EE5CF190A06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18E51-BF8A-E443-89EB-5877F44ED15F}">
      <dsp:nvSpPr>
        <dsp:cNvPr id="0" name=""/>
        <dsp:cNvSpPr/>
      </dsp:nvSpPr>
      <dsp:spPr>
        <a:xfrm>
          <a:off x="1262667" y="213598"/>
          <a:ext cx="4239101" cy="1472184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B2971-D654-8E45-B4B4-7B61E22E6BA6}">
      <dsp:nvSpPr>
        <dsp:cNvPr id="0" name=""/>
        <dsp:cNvSpPr/>
      </dsp:nvSpPr>
      <dsp:spPr>
        <a:xfrm>
          <a:off x="2978024" y="3818477"/>
          <a:ext cx="821531" cy="525780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BDC3B27-D4AE-ED4B-9816-0916D5AC4057}">
      <dsp:nvSpPr>
        <dsp:cNvPr id="0" name=""/>
        <dsp:cNvSpPr/>
      </dsp:nvSpPr>
      <dsp:spPr>
        <a:xfrm>
          <a:off x="1417115" y="4239101"/>
          <a:ext cx="3943350" cy="985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b="1" kern="1200" dirty="0" smtClean="0">
              <a:solidFill>
                <a:srgbClr val="F79646"/>
              </a:solidFill>
            </a:rPr>
            <a:t>Santa Rosa de Lima</a:t>
          </a:r>
          <a:endParaRPr lang="es-ES" sz="3300" b="1" kern="1200" dirty="0">
            <a:solidFill>
              <a:srgbClr val="F79646"/>
            </a:solidFill>
          </a:endParaRPr>
        </a:p>
      </dsp:txBody>
      <dsp:txXfrm>
        <a:off x="1417115" y="4239101"/>
        <a:ext cx="3943350" cy="985837"/>
      </dsp:txXfrm>
    </dsp:sp>
    <dsp:sp modelId="{565B3E3D-7A69-294B-AF8A-DDCE58996C64}">
      <dsp:nvSpPr>
        <dsp:cNvPr id="0" name=""/>
        <dsp:cNvSpPr/>
      </dsp:nvSpPr>
      <dsp:spPr>
        <a:xfrm>
          <a:off x="2803859" y="1799482"/>
          <a:ext cx="1478756" cy="1478756"/>
        </a:xfrm>
        <a:prstGeom prst="ellipse">
          <a:avLst/>
        </a:prstGeom>
        <a:solidFill>
          <a:srgbClr val="FF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Autoexpresión</a:t>
          </a:r>
          <a:endParaRPr lang="es-ES" sz="1300" kern="1200" dirty="0"/>
        </a:p>
      </dsp:txBody>
      <dsp:txXfrm>
        <a:off x="3020418" y="2016041"/>
        <a:ext cx="1045638" cy="1045638"/>
      </dsp:txXfrm>
    </dsp:sp>
    <dsp:sp modelId="{9BCB021B-A3A8-2B41-9262-7ECC6DF05BFE}">
      <dsp:nvSpPr>
        <dsp:cNvPr id="0" name=""/>
        <dsp:cNvSpPr/>
      </dsp:nvSpPr>
      <dsp:spPr>
        <a:xfrm>
          <a:off x="1745727" y="690086"/>
          <a:ext cx="1478756" cy="1478756"/>
        </a:xfrm>
        <a:prstGeom prst="ellipse">
          <a:avLst/>
        </a:prstGeom>
        <a:solidFill>
          <a:srgbClr val="FF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Valores emocionales</a:t>
          </a:r>
          <a:endParaRPr lang="es-ES" sz="1300" kern="1200" dirty="0"/>
        </a:p>
      </dsp:txBody>
      <dsp:txXfrm>
        <a:off x="1962286" y="906645"/>
        <a:ext cx="1045638" cy="1045638"/>
      </dsp:txXfrm>
    </dsp:sp>
    <dsp:sp modelId="{F8264C16-18B6-8940-B0B3-FC1E8FAE857B}">
      <dsp:nvSpPr>
        <dsp:cNvPr id="0" name=""/>
        <dsp:cNvSpPr/>
      </dsp:nvSpPr>
      <dsp:spPr>
        <a:xfrm>
          <a:off x="3257345" y="332555"/>
          <a:ext cx="1478756" cy="1478756"/>
        </a:xfrm>
        <a:prstGeom prst="ellipse">
          <a:avLst/>
        </a:prstGeom>
        <a:solidFill>
          <a:srgbClr val="FF8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Valores funcionales</a:t>
          </a:r>
          <a:endParaRPr lang="es-ES" sz="1300" kern="1200" dirty="0"/>
        </a:p>
      </dsp:txBody>
      <dsp:txXfrm>
        <a:off x="3473904" y="549114"/>
        <a:ext cx="1045638" cy="1045638"/>
      </dsp:txXfrm>
    </dsp:sp>
    <dsp:sp modelId="{FC34A158-18E1-A147-B7B9-EE5CF190A069}">
      <dsp:nvSpPr>
        <dsp:cNvPr id="0" name=""/>
        <dsp:cNvSpPr/>
      </dsp:nvSpPr>
      <dsp:spPr>
        <a:xfrm>
          <a:off x="1107548" y="0"/>
          <a:ext cx="4600575" cy="368046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1F4CA-1D61-1A4F-B122-9A02C1181C1B}" type="datetimeFigureOut">
              <a:rPr lang="es-ES" smtClean="0"/>
              <a:t>2/21/13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549DE-AC5D-D242-862D-63AD37DB4A6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55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s-ES" dirty="0" smtClean="0"/>
              <a:t>Llegan a visitar a sus familias principalmente durante las fiestas. </a:t>
            </a:r>
          </a:p>
          <a:p>
            <a:pPr lvl="1"/>
            <a:r>
              <a:rPr lang="es-ES" dirty="0" smtClean="0"/>
              <a:t>Llegan con amigos y familiares extranjeros y hacen un importante gasto además de que invitan y motivan a las familias de Santa Rosa a salir a comer, pasear y comprar por lo que se reactiva la economía</a:t>
            </a:r>
            <a:r>
              <a:rPr lang="es-ES" smtClean="0"/>
              <a:t>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549DE-AC5D-D242-862D-63AD37DB4A6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71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244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270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44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9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27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69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11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14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18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057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496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373B5-C901-0B4B-82B9-4FCBAD544050}" type="datetimeFigureOut">
              <a:rPr lang="es-ES" smtClean="0"/>
              <a:t>2/21/13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81C7A-10EB-9F41-AE70-4C0E31AAAE68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17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7964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5.emf"/><Relationship Id="rId8" Type="http://schemas.openxmlformats.org/officeDocument/2006/relationships/image" Target="../media/image14.emf"/><Relationship Id="rId9" Type="http://schemas.openxmlformats.org/officeDocument/2006/relationships/image" Target="../media/image15.emf"/><Relationship Id="rId10" Type="http://schemas.openxmlformats.org/officeDocument/2006/relationships/image" Target="../media/image16.emf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62066"/>
            <a:ext cx="8229600" cy="1143000"/>
          </a:xfrm>
        </p:spPr>
        <p:txBody>
          <a:bodyPr>
            <a:normAutofit/>
          </a:bodyPr>
          <a:lstStyle/>
          <a:p>
            <a:r>
              <a:rPr lang="es-ES" sz="6000" dirty="0" smtClean="0"/>
              <a:t>Santa Rosa de Lima</a:t>
            </a:r>
            <a:endParaRPr lang="es-ES" sz="6000" dirty="0"/>
          </a:p>
        </p:txBody>
      </p:sp>
      <p:pic>
        <p:nvPicPr>
          <p:cNvPr id="4" name="Picture 7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91714"/>
            <a:ext cx="5933382" cy="404821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612" y="1591705"/>
            <a:ext cx="2422504" cy="40305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074" y="1612275"/>
            <a:ext cx="2286345" cy="4014195"/>
          </a:xfrm>
          <a:prstGeom prst="rect">
            <a:avLst/>
          </a:prstGeom>
        </p:spPr>
      </p:pic>
      <p:pic>
        <p:nvPicPr>
          <p:cNvPr id="7" name="Imagen 6" descr="AA04969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6802" y="5028390"/>
            <a:ext cx="1819998" cy="1628045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16472" y="55134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796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dirty="0" smtClean="0"/>
              <a:t>Capital de oro y queso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768133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5750" y="333375"/>
            <a:ext cx="8712200" cy="55348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s-SV" sz="2800" b="1" dirty="0">
                <a:latin typeface="+mn-lt"/>
                <a:cs typeface="+mn-cs"/>
              </a:rPr>
              <a:t>Visión de desarrollo turístico de Santa Rosa de Lima.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s-SV" sz="2800" dirty="0">
                <a:latin typeface="+mn-lt"/>
                <a:cs typeface="+mn-cs"/>
              </a:rPr>
              <a:t>La actividad turística en  Santa Rosa de Lima se ha Impulsado desde un enfoque de desarrollo local sostenible. 	</a:t>
            </a:r>
          </a:p>
          <a:p>
            <a:pPr marL="457200" indent="-4572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SV" sz="2800" dirty="0">
                <a:latin typeface="+mn-lt"/>
                <a:cs typeface="+mn-cs"/>
              </a:rPr>
              <a:t>Santa Rosa de Lima es conocida como uno de los destinos comerciales importante del país. Y por tal razón se motiva a convertirlo en  destino turístico	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s-SV" sz="28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41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3 CuadroTexto"/>
          <p:cNvSpPr txBox="1">
            <a:spLocks noChangeArrowheads="1"/>
          </p:cNvSpPr>
          <p:nvPr/>
        </p:nvSpPr>
        <p:spPr bwMode="auto">
          <a:xfrm>
            <a:off x="684213" y="1052513"/>
            <a:ext cx="7991475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endParaRPr lang="es-SV" sz="3200">
              <a:latin typeface="Arial Narrow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SV" sz="3200">
                <a:latin typeface="Arial Narrow" pitchFamily="34" charset="0"/>
              </a:rPr>
              <a:t>Es un papel activo del gobierno municipal que adopta un nuevo rol como promotor del desarrollo turístico económico local.  </a:t>
            </a:r>
          </a:p>
          <a:p>
            <a:pPr algn="just">
              <a:lnSpc>
                <a:spcPct val="150000"/>
              </a:lnSpc>
            </a:pPr>
            <a:endParaRPr lang="es-SV" sz="3200">
              <a:latin typeface="Arial Narrow" pitchFamily="34" charset="0"/>
            </a:endParaRPr>
          </a:p>
          <a:p>
            <a:pPr algn="just">
              <a:lnSpc>
                <a:spcPct val="150000"/>
              </a:lnSpc>
            </a:pPr>
            <a:endParaRPr lang="es-SV" sz="320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33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548680"/>
            <a:ext cx="7776864" cy="522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2800" dirty="0" smtClean="0"/>
              <a:t>En la actualidad  se ha puesto de moda una palabra turismo y cuando pensamos en esto inmediata mente se nos asocia el termino con un lugar lejos o fuera de nuestras fronteras patrias, no tenemos la cultura de pensar en tener un lugar propio que sea capaz de llenar las expectativas turísticas... </a:t>
            </a:r>
          </a:p>
          <a:p>
            <a:pPr algn="just">
              <a:lnSpc>
                <a:spcPct val="150000"/>
              </a:lnSpc>
            </a:pPr>
            <a:r>
              <a:rPr lang="es-SV" sz="2800" dirty="0" smtClean="0"/>
              <a:t>En Santa Rosa queremos un proyecto para todos, los visitantes y los limeños: </a:t>
            </a:r>
            <a:endParaRPr lang="es-SV" sz="2800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428112" y="55904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796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dirty="0" smtClean="0"/>
              <a:t>Megaproyecto Parque Sinaí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329452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3 CuadroTexto"/>
          <p:cNvSpPr txBox="1">
            <a:spLocks noChangeArrowheads="1"/>
          </p:cNvSpPr>
          <p:nvPr/>
        </p:nvSpPr>
        <p:spPr bwMode="auto">
          <a:xfrm>
            <a:off x="684213" y="549275"/>
            <a:ext cx="777557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SV" sz="3200">
                <a:latin typeface="Arial Narrow" pitchFamily="34" charset="0"/>
              </a:rPr>
              <a:t>Es por tal razón el Objetivo Estratégico de la creación del Parque Sinaí: Promover el desarrollo turístico de Santa Rosa de Lima, fortaleciendo capacidades y posicionando de un recurso local como un destinos importante del país, a fin de propiciar el desarrollo económico del municipio y sus habitantes.</a:t>
            </a:r>
          </a:p>
        </p:txBody>
      </p:sp>
    </p:spTree>
    <p:extLst>
      <p:ext uri="{BB962C8B-B14F-4D97-AF65-F5344CB8AC3E}">
        <p14:creationId xmlns:p14="http://schemas.microsoft.com/office/powerpoint/2010/main" val="368519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10 Grupo"/>
          <p:cNvGrpSpPr>
            <a:grpSpLocks/>
          </p:cNvGrpSpPr>
          <p:nvPr/>
        </p:nvGrpSpPr>
        <p:grpSpPr bwMode="auto">
          <a:xfrm>
            <a:off x="28575" y="333375"/>
            <a:ext cx="9086850" cy="5472113"/>
            <a:chOff x="0" y="0"/>
            <a:chExt cx="9086850" cy="4667250"/>
          </a:xfrm>
        </p:grpSpPr>
        <p:pic>
          <p:nvPicPr>
            <p:cNvPr id="20482" name="4 Imagen" descr="\\CATASTRO-PC\Compartido\PEDRO\Fiestas\fotos.jpg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819150"/>
              <a:ext cx="9086850" cy="3848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483" name="6 Grupo"/>
            <p:cNvGrpSpPr>
              <a:grpSpLocks/>
            </p:cNvGrpSpPr>
            <p:nvPr/>
          </p:nvGrpSpPr>
          <p:grpSpPr bwMode="auto">
            <a:xfrm>
              <a:off x="0" y="0"/>
              <a:ext cx="9086850" cy="819150"/>
              <a:chOff x="0" y="0"/>
              <a:chExt cx="9086850" cy="819150"/>
            </a:xfrm>
          </p:grpSpPr>
          <p:pic>
            <p:nvPicPr>
              <p:cNvPr id="20484" name="6 Imagen" descr="C:\Users\Catastro A\AppData\Local\Microsoft\Windows\Temporary Internet Files\Content.Word\Sin título-1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9086850" cy="819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85" name="7 Imagen" descr="C:\Users\Catastro A\AppData\Local\Microsoft\Windows\Temporary Internet Files\Content.Word\Sin título-1.png"/>
              <p:cNvPicPr>
                <a:picLocks noChangeAspect="1"/>
              </p:cNvPicPr>
              <p:nvPr/>
            </p:nvPicPr>
            <p:blipFill>
              <a:blip r:embed="rId3"/>
              <a:srcRect l="77419" t="67711"/>
              <a:stretch>
                <a:fillRect/>
              </a:stretch>
            </p:blipFill>
            <p:spPr bwMode="auto">
              <a:xfrm>
                <a:off x="19050" y="609600"/>
                <a:ext cx="2819400" cy="209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514987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828040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1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Terreno donado a la Municipalidad para la creación del Parque Sinaí</a:t>
            </a:r>
          </a:p>
        </p:txBody>
      </p:sp>
    </p:spTree>
    <p:extLst>
      <p:ext uri="{BB962C8B-B14F-4D97-AF65-F5344CB8AC3E}">
        <p14:creationId xmlns:p14="http://schemas.microsoft.com/office/powerpoint/2010/main" val="135285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Terreno donado a la Municipalidad para la creación del Parque Sinaí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775" y="677863"/>
            <a:ext cx="8426450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053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Terreno donado a la Municipalidad para la creación del Parque Sinaí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7650"/>
            <a:ext cx="8351837" cy="549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49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1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Terreno donado a la Municipalidad para la creación del Parque Sinaí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19113"/>
            <a:ext cx="84963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223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92150"/>
            <a:ext cx="8135937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8" y="6013450"/>
            <a:ext cx="84978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082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379658"/>
            <a:ext cx="8229600" cy="1143000"/>
          </a:xfrm>
        </p:spPr>
        <p:txBody>
          <a:bodyPr/>
          <a:lstStyle/>
          <a:p>
            <a:r>
              <a:rPr lang="es-ES" dirty="0" smtClean="0"/>
              <a:t>Capital de oro y queso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52471"/>
              </p:ext>
            </p:extLst>
          </p:nvPr>
        </p:nvGraphicFramePr>
        <p:xfrm>
          <a:off x="1268770" y="850052"/>
          <a:ext cx="677758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ubtítulo 2"/>
          <p:cNvSpPr txBox="1">
            <a:spLocks/>
          </p:cNvSpPr>
          <p:nvPr/>
        </p:nvSpPr>
        <p:spPr>
          <a:xfrm>
            <a:off x="6647725" y="763341"/>
            <a:ext cx="2496275" cy="4555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/>
              <a:t>Comerciantes calificados y activos</a:t>
            </a:r>
          </a:p>
          <a:p>
            <a:r>
              <a:rPr lang="es-ES" sz="2000" dirty="0" smtClean="0"/>
              <a:t>Alojamiento práctico</a:t>
            </a:r>
          </a:p>
          <a:p>
            <a:r>
              <a:rPr lang="es-ES" sz="2000" dirty="0" smtClean="0"/>
              <a:t>Alimentos energéticos y prácticos (chicharrón)</a:t>
            </a:r>
          </a:p>
          <a:p>
            <a:r>
              <a:rPr lang="es-ES" sz="2000" dirty="0" smtClean="0"/>
              <a:t>Infraestructura práctica, para comerciantes</a:t>
            </a:r>
            <a:endParaRPr lang="es-ES" sz="2000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38944" y="850052"/>
            <a:ext cx="2259652" cy="164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/>
              <a:t>Me siento activo, trabajador, energético</a:t>
            </a:r>
            <a:endParaRPr lang="es-ES" sz="2000" dirty="0"/>
          </a:p>
        </p:txBody>
      </p:sp>
      <p:sp>
        <p:nvSpPr>
          <p:cNvPr id="7" name="Subtítulo 2"/>
          <p:cNvSpPr txBox="1">
            <a:spLocks/>
          </p:cNvSpPr>
          <p:nvPr/>
        </p:nvSpPr>
        <p:spPr>
          <a:xfrm>
            <a:off x="1047996" y="3434846"/>
            <a:ext cx="2259652" cy="164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/>
              <a:t>Soy un negociante práctico y activo</a:t>
            </a:r>
            <a:endParaRPr lang="es-ES" sz="2000" dirty="0"/>
          </a:p>
        </p:txBody>
      </p:sp>
      <p:pic>
        <p:nvPicPr>
          <p:cNvPr id="8" name="Imagen 7" descr="40 Santa Rosa de Lima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6" y="4788499"/>
            <a:ext cx="2112972" cy="2127852"/>
          </a:xfrm>
          <a:prstGeom prst="rect">
            <a:avLst/>
          </a:prstGeom>
        </p:spPr>
      </p:pic>
      <p:pic>
        <p:nvPicPr>
          <p:cNvPr id="9" name="Imagen 8" descr="40 Santa Rosa de Lima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5302" y="4767703"/>
            <a:ext cx="2097938" cy="212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9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C:\Users\seven\Documents\UACI Y Memorias\Memoria 2\PUPUSODROMO\IMG_465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76250"/>
            <a:ext cx="7561263" cy="494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6021388"/>
            <a:ext cx="84978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771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J:\Alcaldia\FOTOS PARQUE SINAI\Sin título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334963"/>
            <a:ext cx="867727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5822950"/>
            <a:ext cx="74168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96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92150"/>
            <a:ext cx="8208962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" y="5876925"/>
            <a:ext cx="741362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912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J:\Alcaldia\FOTOS PARQUE SINAI\Sin título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92150"/>
            <a:ext cx="7920037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" y="5805488"/>
            <a:ext cx="74136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4434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J:\Alcaldia\FOTOS PARQUE SINAI\Sin título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36613"/>
            <a:ext cx="7848600" cy="4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3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Vista en Picado del Futuro Parque Sinaí</a:t>
            </a:r>
          </a:p>
        </p:txBody>
      </p:sp>
    </p:spTree>
    <p:extLst>
      <p:ext uri="{BB962C8B-B14F-4D97-AF65-F5344CB8AC3E}">
        <p14:creationId xmlns:p14="http://schemas.microsoft.com/office/powerpoint/2010/main" val="277314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J:\Alcaldia\FOTOS PARQUE SINAI\Sin título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549275"/>
            <a:ext cx="7993063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4 CuadroTexto"/>
          <p:cNvSpPr txBox="1">
            <a:spLocks noChangeArrowheads="1"/>
          </p:cNvSpPr>
          <p:nvPr/>
        </p:nvSpPr>
        <p:spPr bwMode="auto">
          <a:xfrm>
            <a:off x="323850" y="6135688"/>
            <a:ext cx="8496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Vista en Picado del Futuro Parque Sinaí</a:t>
            </a:r>
          </a:p>
        </p:txBody>
      </p:sp>
    </p:spTree>
    <p:extLst>
      <p:ext uri="{BB962C8B-B14F-4D97-AF65-F5344CB8AC3E}">
        <p14:creationId xmlns:p14="http://schemas.microsoft.com/office/powerpoint/2010/main" val="170388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J:\Alcaldia\FOTOS PARQUE SINAI\Sin título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81724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" y="5805488"/>
            <a:ext cx="74136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8099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1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908050"/>
            <a:ext cx="763270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2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Área para Foot Court del Futuro Parque Sinaí</a:t>
            </a:r>
          </a:p>
        </p:txBody>
      </p:sp>
    </p:spTree>
    <p:extLst>
      <p:ext uri="{BB962C8B-B14F-4D97-AF65-F5344CB8AC3E}">
        <p14:creationId xmlns:p14="http://schemas.microsoft.com/office/powerpoint/2010/main" val="3599574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J:\Alcaldia\FOTOS PARQUE SINAI\Sin título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92150"/>
            <a:ext cx="8064500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4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Área para Foot Court del Futuro Parque Sinaí</a:t>
            </a:r>
          </a:p>
        </p:txBody>
      </p:sp>
    </p:spTree>
    <p:extLst>
      <p:ext uri="{BB962C8B-B14F-4D97-AF65-F5344CB8AC3E}">
        <p14:creationId xmlns:p14="http://schemas.microsoft.com/office/powerpoint/2010/main" val="4183463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J:\Alcaldia\FOTOS PARQUE SINAI\Sin título-3.jpg"/>
          <p:cNvPicPr>
            <a:picLocks noChangeAspect="1" noChangeArrowheads="1"/>
          </p:cNvPicPr>
          <p:nvPr/>
        </p:nvPicPr>
        <p:blipFill>
          <a:blip r:embed="rId2"/>
          <a:srcRect t="2612"/>
          <a:stretch>
            <a:fillRect/>
          </a:stretch>
        </p:blipFill>
        <p:spPr bwMode="auto">
          <a:xfrm>
            <a:off x="611188" y="476250"/>
            <a:ext cx="806450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3750" y="5805488"/>
            <a:ext cx="74136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558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5800" y="5021651"/>
            <a:ext cx="8229600" cy="1143000"/>
          </a:xfrm>
        </p:spPr>
        <p:txBody>
          <a:bodyPr>
            <a:normAutofit/>
          </a:bodyPr>
          <a:lstStyle/>
          <a:p>
            <a:r>
              <a:rPr lang="es-ES" b="1" dirty="0" smtClean="0"/>
              <a:t>Somos intensidad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Como una feria ganadera</a:t>
            </a:r>
          </a:p>
          <a:p>
            <a:r>
              <a:rPr lang="es-ES" dirty="0" smtClean="0"/>
              <a:t>Como arriar ganado sobre un brioso caballo</a:t>
            </a:r>
          </a:p>
          <a:p>
            <a:r>
              <a:rPr lang="es-ES" dirty="0" smtClean="0"/>
              <a:t>Como freír  chicharrón para vender en la tarde</a:t>
            </a:r>
          </a:p>
          <a:p>
            <a:r>
              <a:rPr lang="es-ES" dirty="0" smtClean="0"/>
              <a:t>Como sembrar árboles para reforestar nuestros parques</a:t>
            </a:r>
          </a:p>
          <a:p>
            <a:endParaRPr lang="es-ES" dirty="0"/>
          </a:p>
        </p:txBody>
      </p:sp>
      <p:pic>
        <p:nvPicPr>
          <p:cNvPr id="5" name="Imagen 4" descr="40 Santa Rosa de Lim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6" y="4788499"/>
            <a:ext cx="2112972" cy="2127852"/>
          </a:xfrm>
          <a:prstGeom prst="rect">
            <a:avLst/>
          </a:prstGeom>
        </p:spPr>
      </p:pic>
      <p:pic>
        <p:nvPicPr>
          <p:cNvPr id="6" name="Imagen 5" descr="40 Santa Rosa de Lim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5302" y="4767703"/>
            <a:ext cx="2097938" cy="2127852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796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Somos como un comerciante vaquero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10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J:\Alcaldia\FOTOS PARQUE SINAI\Sin título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836613"/>
            <a:ext cx="811212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2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Sector para recreación de los niños.</a:t>
            </a:r>
          </a:p>
        </p:txBody>
      </p:sp>
    </p:spTree>
    <p:extLst>
      <p:ext uri="{BB962C8B-B14F-4D97-AF65-F5344CB8AC3E}">
        <p14:creationId xmlns:p14="http://schemas.microsoft.com/office/powerpoint/2010/main" val="166774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J:\Alcaldia\FOTOS PARQUE SINAI\Sin título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549275"/>
            <a:ext cx="807878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263" y="5805488"/>
            <a:ext cx="74136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4134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J:\Alcaldia\FOTOS PARQUE SINAI\Sin título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765175"/>
            <a:ext cx="777557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4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Glorietas Modernas.</a:t>
            </a:r>
          </a:p>
        </p:txBody>
      </p:sp>
    </p:spTree>
    <p:extLst>
      <p:ext uri="{BB962C8B-B14F-4D97-AF65-F5344CB8AC3E}">
        <p14:creationId xmlns:p14="http://schemas.microsoft.com/office/powerpoint/2010/main" val="3238722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J:\Alcaldia\FOTOS PARQUE SINAI\Sin título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20713"/>
            <a:ext cx="7991475" cy="50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5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Glorietas Modernas.</a:t>
            </a:r>
          </a:p>
        </p:txBody>
      </p:sp>
    </p:spTree>
    <p:extLst>
      <p:ext uri="{BB962C8B-B14F-4D97-AF65-F5344CB8AC3E}">
        <p14:creationId xmlns:p14="http://schemas.microsoft.com/office/powerpoint/2010/main" val="503973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J:\Alcaldia\FOTOS PARQUE SINAI\Sin título-8.jpg"/>
          <p:cNvPicPr>
            <a:picLocks noChangeAspect="1" noChangeArrowheads="1"/>
          </p:cNvPicPr>
          <p:nvPr/>
        </p:nvPicPr>
        <p:blipFill>
          <a:blip r:embed="rId2"/>
          <a:srcRect l="21832"/>
          <a:stretch>
            <a:fillRect/>
          </a:stretch>
        </p:blipFill>
        <p:spPr bwMode="auto">
          <a:xfrm>
            <a:off x="611188" y="674688"/>
            <a:ext cx="7993062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4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Glorietas Modernas.</a:t>
            </a:r>
          </a:p>
        </p:txBody>
      </p:sp>
    </p:spTree>
    <p:extLst>
      <p:ext uri="{BB962C8B-B14F-4D97-AF65-F5344CB8AC3E}">
        <p14:creationId xmlns:p14="http://schemas.microsoft.com/office/powerpoint/2010/main" val="1477444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J:\Alcaldia\FOTOS PARQUE SINAI\Sin título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765175"/>
            <a:ext cx="777557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4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Área de Parqueo.</a:t>
            </a:r>
          </a:p>
        </p:txBody>
      </p:sp>
    </p:spTree>
    <p:extLst>
      <p:ext uri="{BB962C8B-B14F-4D97-AF65-F5344CB8AC3E}">
        <p14:creationId xmlns:p14="http://schemas.microsoft.com/office/powerpoint/2010/main" val="37755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3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Área de Parqueo.</a:t>
            </a:r>
          </a:p>
        </p:txBody>
      </p:sp>
      <p:pic>
        <p:nvPicPr>
          <p:cNvPr id="43010" name="Picture 2" descr="J:\Alcaldia\FOTOS PARQUE SINAI\Sin título31.jpg"/>
          <p:cNvPicPr>
            <a:picLocks noChangeAspect="1" noChangeArrowheads="1"/>
          </p:cNvPicPr>
          <p:nvPr/>
        </p:nvPicPr>
        <p:blipFill>
          <a:blip r:embed="rId2"/>
          <a:srcRect t="21613"/>
          <a:stretch>
            <a:fillRect/>
          </a:stretch>
        </p:blipFill>
        <p:spPr bwMode="auto">
          <a:xfrm>
            <a:off x="584200" y="692150"/>
            <a:ext cx="797560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165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3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Pista deporte Extremo.</a:t>
            </a:r>
          </a:p>
        </p:txBody>
      </p:sp>
      <p:pic>
        <p:nvPicPr>
          <p:cNvPr id="44034" name="Picture 2" descr="J:\Alcaldia\FOTOS PARQUE SINAI\Sin título14.jpg"/>
          <p:cNvPicPr>
            <a:picLocks noChangeAspect="1" noChangeArrowheads="1"/>
          </p:cNvPicPr>
          <p:nvPr/>
        </p:nvPicPr>
        <p:blipFill>
          <a:blip r:embed="rId2"/>
          <a:srcRect t="8710" r="7759" b="8452"/>
          <a:stretch>
            <a:fillRect/>
          </a:stretch>
        </p:blipFill>
        <p:spPr bwMode="auto">
          <a:xfrm>
            <a:off x="827088" y="620713"/>
            <a:ext cx="76327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396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J:\Alcaldia\FOTOS PARQUE SINAI\Sin título15.jpg"/>
          <p:cNvPicPr>
            <a:picLocks noChangeAspect="1" noChangeArrowheads="1"/>
          </p:cNvPicPr>
          <p:nvPr/>
        </p:nvPicPr>
        <p:blipFill>
          <a:blip r:embed="rId2"/>
          <a:srcRect r="8388"/>
          <a:stretch>
            <a:fillRect/>
          </a:stretch>
        </p:blipFill>
        <p:spPr bwMode="auto">
          <a:xfrm>
            <a:off x="576263" y="765175"/>
            <a:ext cx="7991475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5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Pista deporte Extremo.</a:t>
            </a:r>
          </a:p>
        </p:txBody>
      </p:sp>
    </p:spTree>
    <p:extLst>
      <p:ext uri="{BB962C8B-B14F-4D97-AF65-F5344CB8AC3E}">
        <p14:creationId xmlns:p14="http://schemas.microsoft.com/office/powerpoint/2010/main" val="229721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3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Canchas de para Futbol Rápido.</a:t>
            </a:r>
          </a:p>
        </p:txBody>
      </p:sp>
      <p:pic>
        <p:nvPicPr>
          <p:cNvPr id="46082" name="Picture 2" descr="J:\Alcaldia\FOTOS PARQUE SINAI\Sin título-5.jpg"/>
          <p:cNvPicPr>
            <a:picLocks noChangeAspect="1" noChangeArrowheads="1"/>
          </p:cNvPicPr>
          <p:nvPr/>
        </p:nvPicPr>
        <p:blipFill>
          <a:blip r:embed="rId2"/>
          <a:srcRect t="14471"/>
          <a:stretch>
            <a:fillRect/>
          </a:stretch>
        </p:blipFill>
        <p:spPr bwMode="auto">
          <a:xfrm>
            <a:off x="684213" y="549275"/>
            <a:ext cx="7704137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951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33266"/>
            <a:ext cx="8229600" cy="1143000"/>
          </a:xfrm>
        </p:spPr>
        <p:txBody>
          <a:bodyPr/>
          <a:lstStyle/>
          <a:p>
            <a:r>
              <a:rPr lang="es-ES" dirty="0" smtClean="0"/>
              <a:t>Nuestros íconos</a:t>
            </a:r>
            <a:endParaRPr lang="es-ES" dirty="0"/>
          </a:p>
        </p:txBody>
      </p:sp>
      <p:pic>
        <p:nvPicPr>
          <p:cNvPr id="4" name="Imagen 3" descr="40 Santa Rosa de Lim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6" y="4788499"/>
            <a:ext cx="2112972" cy="2127852"/>
          </a:xfrm>
          <a:prstGeom prst="rect">
            <a:avLst/>
          </a:prstGeom>
        </p:spPr>
      </p:pic>
      <p:pic>
        <p:nvPicPr>
          <p:cNvPr id="5" name="Imagen 4" descr="40 Santa Rosa de Lim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5302" y="4767703"/>
            <a:ext cx="2097938" cy="2127852"/>
          </a:xfrm>
          <a:prstGeom prst="rect">
            <a:avLst/>
          </a:prstGeom>
        </p:spPr>
      </p:pic>
      <p:sp>
        <p:nvSpPr>
          <p:cNvPr id="7" name="Marcador de contenido 2"/>
          <p:cNvSpPr txBox="1">
            <a:spLocks/>
          </p:cNvSpPr>
          <p:nvPr/>
        </p:nvSpPr>
        <p:spPr>
          <a:xfrm>
            <a:off x="457200" y="110973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dirty="0" smtClean="0"/>
              <a:t>Animal: Vaca</a:t>
            </a:r>
          </a:p>
          <a:p>
            <a:pPr marL="0" indent="0" algn="ctr">
              <a:buNone/>
            </a:pPr>
            <a:r>
              <a:rPr lang="es-ES" dirty="0" smtClean="0"/>
              <a:t>Alimento: Queso, chicharrón, chanfaina y parrilladas </a:t>
            </a:r>
          </a:p>
          <a:p>
            <a:pPr marL="0" indent="0" algn="ctr">
              <a:buNone/>
            </a:pPr>
            <a:r>
              <a:rPr lang="es-ES" dirty="0" smtClean="0"/>
              <a:t>Actividad: Mercado</a:t>
            </a:r>
          </a:p>
          <a:p>
            <a:pPr marL="0" indent="0" algn="ctr">
              <a:buNone/>
            </a:pPr>
            <a:r>
              <a:rPr lang="es-ES" dirty="0" smtClean="0"/>
              <a:t>Transporte: Caballo, pick up </a:t>
            </a:r>
          </a:p>
          <a:p>
            <a:pPr marL="0" indent="0" algn="ctr">
              <a:buNone/>
            </a:pPr>
            <a:r>
              <a:rPr lang="es-ES" dirty="0" smtClean="0"/>
              <a:t>Planta: nacascolo, pintadillo, jícaro  </a:t>
            </a:r>
          </a:p>
          <a:p>
            <a:pPr marL="0" indent="0" algn="ctr">
              <a:buNone/>
            </a:pPr>
            <a:r>
              <a:rPr lang="es-ES" dirty="0" smtClean="0"/>
              <a:t>(</a:t>
            </a:r>
            <a:r>
              <a:rPr lang="es-ES" dirty="0" err="1" smtClean="0"/>
              <a:t>Nim</a:t>
            </a:r>
            <a:r>
              <a:rPr lang="es-ES" dirty="0" smtClean="0"/>
              <a:t> adoptado)</a:t>
            </a:r>
          </a:p>
          <a:p>
            <a:pPr marL="0" indent="0" algn="ctr">
              <a:buNone/>
            </a:pPr>
            <a:r>
              <a:rPr lang="es-ES" dirty="0" smtClean="0"/>
              <a:t>Color: Amarillo de la energía</a:t>
            </a:r>
          </a:p>
          <a:p>
            <a:pPr marL="0" indent="0" algn="ctr">
              <a:buNone/>
            </a:pPr>
            <a:r>
              <a:rPr lang="es-ES" dirty="0" smtClean="0"/>
              <a:t>(oro y queso)</a:t>
            </a:r>
            <a:endParaRPr lang="es-ES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625800" y="57799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7964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/>
              <a:t>Todo Terreno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05863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J:\Alcaldia\FOTOS PARQUE SINAI\Sin título26.jpg"/>
          <p:cNvPicPr>
            <a:picLocks noChangeAspect="1" noChangeArrowheads="1"/>
          </p:cNvPicPr>
          <p:nvPr/>
        </p:nvPicPr>
        <p:blipFill>
          <a:blip r:embed="rId2"/>
          <a:srcRect r="7037"/>
          <a:stretch>
            <a:fillRect/>
          </a:stretch>
        </p:blipFill>
        <p:spPr bwMode="auto">
          <a:xfrm>
            <a:off x="684213" y="504825"/>
            <a:ext cx="7920037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5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Canchas de para Futbol Rápido.</a:t>
            </a:r>
          </a:p>
        </p:txBody>
      </p:sp>
    </p:spTree>
    <p:extLst>
      <p:ext uri="{BB962C8B-B14F-4D97-AF65-F5344CB8AC3E}">
        <p14:creationId xmlns:p14="http://schemas.microsoft.com/office/powerpoint/2010/main" val="3149305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3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Sanitarios.</a:t>
            </a:r>
          </a:p>
        </p:txBody>
      </p:sp>
      <p:pic>
        <p:nvPicPr>
          <p:cNvPr id="48130" name="Picture 2" descr="J:\Alcaldia\FOTOS PARQUE SINAI\Sin título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" y="692150"/>
            <a:ext cx="7993062" cy="49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958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3 CuadroTexto"/>
          <p:cNvSpPr txBox="1">
            <a:spLocks noChangeArrowheads="1"/>
          </p:cNvSpPr>
          <p:nvPr/>
        </p:nvSpPr>
        <p:spPr bwMode="auto">
          <a:xfrm>
            <a:off x="323850" y="6092825"/>
            <a:ext cx="8496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SV" sz="2400">
                <a:latin typeface="Arial Narrow" pitchFamily="34" charset="0"/>
              </a:rPr>
              <a:t>Sanitarios.</a:t>
            </a:r>
          </a:p>
        </p:txBody>
      </p:sp>
      <p:pic>
        <p:nvPicPr>
          <p:cNvPr id="49154" name="Picture 2" descr="J:\Alcaldia\FOTOS PARQUE SINAI\Sin título28.jpg"/>
          <p:cNvPicPr>
            <a:picLocks noChangeAspect="1" noChangeArrowheads="1"/>
          </p:cNvPicPr>
          <p:nvPr/>
        </p:nvPicPr>
        <p:blipFill>
          <a:blip r:embed="rId2"/>
          <a:srcRect t="7785" r="15584" b="7263"/>
          <a:stretch>
            <a:fillRect/>
          </a:stretch>
        </p:blipFill>
        <p:spPr bwMode="auto">
          <a:xfrm>
            <a:off x="503238" y="620713"/>
            <a:ext cx="81375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6890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188" y="404813"/>
            <a:ext cx="7924800" cy="5400675"/>
          </a:xfrm>
        </p:spPr>
        <p:txBody>
          <a:bodyPr wrap="square" numCol="1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SV" sz="2400" cap="none" dirty="0" smtClean="0"/>
              <a:t>“Aspiramos que Santa Rosa de Lima, </a:t>
            </a:r>
            <a:r>
              <a:rPr lang="es-SV" sz="2400" cap="none" dirty="0" smtClean="0">
                <a:solidFill>
                  <a:srgbClr val="FF0000"/>
                </a:solidFill>
              </a:rPr>
              <a:t>El Parque Sinaí  </a:t>
            </a:r>
            <a:r>
              <a:rPr lang="es-SV" sz="2400" cap="none" dirty="0" smtClean="0"/>
              <a:t>se convierta para el turista en un bello rincón mágico enclavado en el oriente de El Salvador, y que cuente con todo lo necesario para que éste disfrute de su tranquilidad familiar en medio de un ambiente de hospitalidad, clima fresco y agradable de montaña que desintoxica y relaja el cuerpo, con ambiente natural agradable. ”. </a:t>
            </a:r>
          </a:p>
        </p:txBody>
      </p:sp>
    </p:spTree>
    <p:extLst>
      <p:ext uri="{BB962C8B-B14F-4D97-AF65-F5344CB8AC3E}">
        <p14:creationId xmlns:p14="http://schemas.microsoft.com/office/powerpoint/2010/main" val="192080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594" y="42132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Gracias JICA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¡La Unión hace la Fuerza!</a:t>
            </a:r>
            <a:endParaRPr lang="es-ES" dirty="0"/>
          </a:p>
        </p:txBody>
      </p:sp>
      <p:pic>
        <p:nvPicPr>
          <p:cNvPr id="4" name="Picture 7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4760" y="1404795"/>
            <a:ext cx="3358622" cy="22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4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Perfil de los turistas que nos visitan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470346" cy="4525963"/>
          </a:xfrm>
        </p:spPr>
        <p:txBody>
          <a:bodyPr>
            <a:normAutofit/>
          </a:bodyPr>
          <a:lstStyle/>
          <a:p>
            <a:r>
              <a:rPr lang="es-ES" dirty="0" smtClean="0"/>
              <a:t>Excursionistas salvadoreños que vienen a comprar queso y ropa. </a:t>
            </a:r>
          </a:p>
          <a:p>
            <a:r>
              <a:rPr lang="es-ES" dirty="0" smtClean="0"/>
              <a:t>Salvadoreños que residen en el exterior: Washington, California</a:t>
            </a:r>
            <a:r>
              <a:rPr lang="es-ES" dirty="0"/>
              <a:t>, Nueva </a:t>
            </a:r>
            <a:r>
              <a:rPr lang="es-ES" dirty="0" smtClean="0"/>
              <a:t>York, Texas (Houston, Dallas, Los Ángeles). </a:t>
            </a:r>
          </a:p>
          <a:p>
            <a:r>
              <a:rPr lang="es-ES" dirty="0" smtClean="0"/>
              <a:t>Extranjeros </a:t>
            </a:r>
            <a:r>
              <a:rPr lang="es-ES" dirty="0"/>
              <a:t>que van de </a:t>
            </a:r>
            <a:r>
              <a:rPr lang="es-ES" dirty="0" smtClean="0"/>
              <a:t>paso por Centroamérica </a:t>
            </a:r>
            <a:r>
              <a:rPr lang="es-ES" dirty="0"/>
              <a:t>de Estados </a:t>
            </a:r>
            <a:r>
              <a:rPr lang="es-ES" dirty="0" smtClean="0"/>
              <a:t>Unidos, </a:t>
            </a:r>
            <a:r>
              <a:rPr lang="es-ES" dirty="0"/>
              <a:t>Europa (mochileros en transporte público, bicicleta o motocicleta)</a:t>
            </a:r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87943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Temporalidad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7325" y="1959479"/>
            <a:ext cx="8229600" cy="4525963"/>
          </a:xfrm>
        </p:spPr>
        <p:txBody>
          <a:bodyPr>
            <a:normAutofit/>
          </a:bodyPr>
          <a:lstStyle/>
          <a:p>
            <a:r>
              <a:rPr lang="es-ES" dirty="0" smtClean="0"/>
              <a:t>Temporada alta: Fiestas </a:t>
            </a:r>
            <a:r>
              <a:rPr lang="es-ES" dirty="0" err="1" smtClean="0"/>
              <a:t>agostinas</a:t>
            </a:r>
            <a:endParaRPr lang="es-ES" dirty="0" smtClean="0"/>
          </a:p>
          <a:p>
            <a:pPr lvl="1"/>
            <a:r>
              <a:rPr lang="es-ES" dirty="0" smtClean="0"/>
              <a:t>Más de 2000 visitantes</a:t>
            </a:r>
          </a:p>
          <a:p>
            <a:r>
              <a:rPr lang="es-ES" dirty="0" smtClean="0"/>
              <a:t>T. media: Semana Santa, Fin de año; día de la madre; día de los difuntos. </a:t>
            </a:r>
          </a:p>
          <a:p>
            <a:pPr lvl="1"/>
            <a:r>
              <a:rPr lang="es-ES" dirty="0" smtClean="0"/>
              <a:t>Más de 1500 visitantes. </a:t>
            </a:r>
          </a:p>
          <a:p>
            <a:r>
              <a:rPr lang="es-ES" dirty="0" smtClean="0"/>
              <a:t>Entre semana comerciantes de fuera. </a:t>
            </a:r>
          </a:p>
          <a:p>
            <a:pPr lvl="1"/>
            <a:r>
              <a:rPr lang="es-ES" dirty="0" smtClean="0"/>
              <a:t>La mayoría no se hospedan.  </a:t>
            </a:r>
          </a:p>
        </p:txBody>
      </p:sp>
      <p:pic>
        <p:nvPicPr>
          <p:cNvPr id="6" name="Imagen 5" descr="url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76" y="0"/>
            <a:ext cx="2583024" cy="1937268"/>
          </a:xfrm>
          <a:prstGeom prst="rect">
            <a:avLst/>
          </a:prstGeom>
        </p:spPr>
      </p:pic>
      <p:pic>
        <p:nvPicPr>
          <p:cNvPr id="9" name="Imagen 8" descr="url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4"/>
            <a:ext cx="2501252" cy="187593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-57740" y="5912630"/>
            <a:ext cx="9259460" cy="1015663"/>
          </a:xfrm>
          <a:prstGeom prst="rect">
            <a:avLst/>
          </a:prstGeom>
          <a:solidFill>
            <a:srgbClr val="FF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AA049692.pn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865" y="5952819"/>
            <a:ext cx="1090486" cy="975474"/>
          </a:xfrm>
          <a:prstGeom prst="rect">
            <a:avLst/>
          </a:prstGeom>
          <a:ln>
            <a:noFill/>
          </a:ln>
        </p:spPr>
      </p:pic>
      <p:sp>
        <p:nvSpPr>
          <p:cNvPr id="16" name="Rectángulo 15"/>
          <p:cNvSpPr/>
          <p:nvPr/>
        </p:nvSpPr>
        <p:spPr>
          <a:xfrm>
            <a:off x="2177632" y="5752778"/>
            <a:ext cx="4069845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s-ES" sz="2000" dirty="0" smtClean="0">
              <a:latin typeface="Lucida Handwriting"/>
              <a:cs typeface="Lucida Handwriting"/>
            </a:endParaRPr>
          </a:p>
          <a:p>
            <a:pPr algn="ctr"/>
            <a:r>
              <a:rPr lang="es-ES" sz="2000" b="1" dirty="0" smtClean="0">
                <a:latin typeface="Lucida Handwriting"/>
                <a:cs typeface="Lucida Handwriting"/>
              </a:rPr>
              <a:t>Santa Rosa de Lima</a:t>
            </a:r>
          </a:p>
          <a:p>
            <a:pPr algn="ctr"/>
            <a:r>
              <a:rPr lang="es-ES" sz="2000" dirty="0" smtClean="0">
                <a:latin typeface="Lucida Handwriting"/>
                <a:cs typeface="Lucida Handwriting"/>
              </a:rPr>
              <a:t>EL SALVADOR</a:t>
            </a:r>
            <a:endParaRPr lang="es-ES" sz="2000" dirty="0">
              <a:latin typeface="Lucida Handwriting"/>
              <a:cs typeface="Lucida Handwriting"/>
            </a:endParaRPr>
          </a:p>
        </p:txBody>
      </p:sp>
      <p:pic>
        <p:nvPicPr>
          <p:cNvPr id="17" name="Imagen 16" descr="AA049692.pn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8262" y="5952819"/>
            <a:ext cx="1164514" cy="9754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02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6146816"/>
            <a:ext cx="9144000" cy="729327"/>
          </a:xfrm>
          <a:prstGeom prst="rect">
            <a:avLst/>
          </a:prstGeom>
          <a:solidFill>
            <a:schemeClr val="accent3"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43471" y="1457785"/>
            <a:ext cx="20607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/>
              <a:t>Mirador San Sebastián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818848" y="1160507"/>
            <a:ext cx="2073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Balneario obra de Dios </a:t>
            </a:r>
            <a:endParaRPr lang="es-ES" sz="1600" dirty="0"/>
          </a:p>
        </p:txBody>
      </p:sp>
      <p:cxnSp>
        <p:nvCxnSpPr>
          <p:cNvPr id="14" name="Conector recto 13"/>
          <p:cNvCxnSpPr>
            <a:endCxn id="43" idx="2"/>
          </p:cNvCxnSpPr>
          <p:nvPr/>
        </p:nvCxnSpPr>
        <p:spPr>
          <a:xfrm flipH="1" flipV="1">
            <a:off x="2802501" y="1512219"/>
            <a:ext cx="1122624" cy="1774631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>
            <a:endCxn id="44" idx="2"/>
          </p:cNvCxnSpPr>
          <p:nvPr/>
        </p:nvCxnSpPr>
        <p:spPr>
          <a:xfrm flipV="1">
            <a:off x="5034234" y="2017785"/>
            <a:ext cx="2315838" cy="126906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3422797" y="4092606"/>
            <a:ext cx="350926" cy="153422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riángulo isósceles 34"/>
          <p:cNvSpPr/>
          <p:nvPr/>
        </p:nvSpPr>
        <p:spPr>
          <a:xfrm>
            <a:off x="1747509" y="6350002"/>
            <a:ext cx="471080" cy="463355"/>
          </a:xfrm>
          <a:prstGeom prst="triangl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36" name="Rombo 35"/>
          <p:cNvSpPr/>
          <p:nvPr/>
        </p:nvSpPr>
        <p:spPr>
          <a:xfrm>
            <a:off x="81233" y="6412788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37" name="Rectángulo 36"/>
          <p:cNvSpPr/>
          <p:nvPr/>
        </p:nvSpPr>
        <p:spPr>
          <a:xfrm>
            <a:off x="555419" y="6495226"/>
            <a:ext cx="1196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Sin Desarrollo</a:t>
            </a:r>
            <a:endParaRPr lang="es-ES" sz="1400" dirty="0"/>
          </a:p>
        </p:txBody>
      </p:sp>
      <p:sp>
        <p:nvSpPr>
          <p:cNvPr id="38" name="Rectángulo 37"/>
          <p:cNvSpPr/>
          <p:nvPr/>
        </p:nvSpPr>
        <p:spPr>
          <a:xfrm>
            <a:off x="2262604" y="6458940"/>
            <a:ext cx="1160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En Desarrollo</a:t>
            </a:r>
            <a:endParaRPr lang="es-ES" sz="1400" dirty="0"/>
          </a:p>
        </p:txBody>
      </p:sp>
      <p:sp>
        <p:nvSpPr>
          <p:cNvPr id="39" name="Elipse 38"/>
          <p:cNvSpPr/>
          <p:nvPr/>
        </p:nvSpPr>
        <p:spPr>
          <a:xfrm rot="20730161">
            <a:off x="3445288" y="6387176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40" name="Rectángulo 39"/>
          <p:cNvSpPr/>
          <p:nvPr/>
        </p:nvSpPr>
        <p:spPr>
          <a:xfrm>
            <a:off x="3990780" y="6463994"/>
            <a:ext cx="1117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Desarrollado</a:t>
            </a:r>
            <a:endParaRPr lang="es-ES" sz="1400" dirty="0"/>
          </a:p>
        </p:txBody>
      </p:sp>
      <p:sp>
        <p:nvSpPr>
          <p:cNvPr id="43" name="Rombo 42"/>
          <p:cNvSpPr/>
          <p:nvPr/>
        </p:nvSpPr>
        <p:spPr>
          <a:xfrm>
            <a:off x="2580046" y="1048864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44" name="Triángulo isósceles 43"/>
          <p:cNvSpPr/>
          <p:nvPr/>
        </p:nvSpPr>
        <p:spPr>
          <a:xfrm>
            <a:off x="7350072" y="1554430"/>
            <a:ext cx="471080" cy="463355"/>
          </a:xfrm>
          <a:prstGeom prst="triangl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45" name="Rombo 44"/>
          <p:cNvSpPr/>
          <p:nvPr/>
        </p:nvSpPr>
        <p:spPr>
          <a:xfrm>
            <a:off x="5034551" y="4556959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46" name="Rectángulo 45"/>
          <p:cNvSpPr/>
          <p:nvPr/>
        </p:nvSpPr>
        <p:spPr>
          <a:xfrm>
            <a:off x="4641326" y="5020314"/>
            <a:ext cx="1230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El Ventarrón</a:t>
            </a:r>
            <a:endParaRPr lang="es-ES" sz="1600" dirty="0"/>
          </a:p>
        </p:txBody>
      </p:sp>
      <p:sp>
        <p:nvSpPr>
          <p:cNvPr id="47" name="Rombo 46"/>
          <p:cNvSpPr/>
          <p:nvPr/>
        </p:nvSpPr>
        <p:spPr>
          <a:xfrm>
            <a:off x="5034234" y="1991434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48" name="Rectángulo 47"/>
          <p:cNvSpPr/>
          <p:nvPr/>
        </p:nvSpPr>
        <p:spPr>
          <a:xfrm>
            <a:off x="5095029" y="1753767"/>
            <a:ext cx="1200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Monte Sinaí</a:t>
            </a:r>
            <a:endParaRPr lang="es-ES" sz="1600" dirty="0"/>
          </a:p>
        </p:txBody>
      </p:sp>
      <p:cxnSp>
        <p:nvCxnSpPr>
          <p:cNvPr id="50" name="Conector recto 49"/>
          <p:cNvCxnSpPr>
            <a:endCxn id="47" idx="2"/>
          </p:cNvCxnSpPr>
          <p:nvPr/>
        </p:nvCxnSpPr>
        <p:spPr>
          <a:xfrm flipV="1">
            <a:off x="4844143" y="2454789"/>
            <a:ext cx="412546" cy="57506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mbo 51"/>
          <p:cNvSpPr/>
          <p:nvPr/>
        </p:nvSpPr>
        <p:spPr>
          <a:xfrm>
            <a:off x="3480216" y="4448025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53" name="Rectángulo 52"/>
          <p:cNvSpPr/>
          <p:nvPr/>
        </p:nvSpPr>
        <p:spPr>
          <a:xfrm>
            <a:off x="1541005" y="4398947"/>
            <a:ext cx="1830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Cascadas los Cruces</a:t>
            </a:r>
            <a:endParaRPr lang="es-ES" sz="1600" dirty="0"/>
          </a:p>
        </p:txBody>
      </p:sp>
      <p:sp>
        <p:nvSpPr>
          <p:cNvPr id="54" name="Rombo 53"/>
          <p:cNvSpPr/>
          <p:nvPr/>
        </p:nvSpPr>
        <p:spPr>
          <a:xfrm>
            <a:off x="3076332" y="5474414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56" name="Rectángulo 55"/>
          <p:cNvSpPr/>
          <p:nvPr/>
        </p:nvSpPr>
        <p:spPr>
          <a:xfrm>
            <a:off x="3453779" y="5626832"/>
            <a:ext cx="1822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err="1" smtClean="0"/>
              <a:t>Miradror</a:t>
            </a:r>
            <a:r>
              <a:rPr lang="es-ES" sz="1600" dirty="0" smtClean="0"/>
              <a:t> los Cruces</a:t>
            </a:r>
            <a:endParaRPr lang="es-ES" sz="1600" dirty="0"/>
          </a:p>
        </p:txBody>
      </p:sp>
      <p:cxnSp>
        <p:nvCxnSpPr>
          <p:cNvPr id="57" name="Conector recto 56"/>
          <p:cNvCxnSpPr/>
          <p:nvPr/>
        </p:nvCxnSpPr>
        <p:spPr>
          <a:xfrm flipH="1">
            <a:off x="5401567" y="6662693"/>
            <a:ext cx="683122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 flipH="1">
            <a:off x="7969452" y="6656071"/>
            <a:ext cx="683122" cy="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ángulo 59"/>
          <p:cNvSpPr/>
          <p:nvPr/>
        </p:nvSpPr>
        <p:spPr>
          <a:xfrm>
            <a:off x="7447329" y="6490661"/>
            <a:ext cx="44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4x2</a:t>
            </a:r>
            <a:endParaRPr lang="es-ES" sz="1400" dirty="0"/>
          </a:p>
        </p:txBody>
      </p:sp>
      <p:sp>
        <p:nvSpPr>
          <p:cNvPr id="61" name="Rectángulo 60"/>
          <p:cNvSpPr/>
          <p:nvPr/>
        </p:nvSpPr>
        <p:spPr>
          <a:xfrm>
            <a:off x="8669945" y="6480011"/>
            <a:ext cx="44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4x4</a:t>
            </a:r>
            <a:endParaRPr lang="es-ES" sz="1400" dirty="0"/>
          </a:p>
        </p:txBody>
      </p:sp>
      <p:cxnSp>
        <p:nvCxnSpPr>
          <p:cNvPr id="62" name="Conector recto 61"/>
          <p:cNvCxnSpPr/>
          <p:nvPr/>
        </p:nvCxnSpPr>
        <p:spPr>
          <a:xfrm flipH="1">
            <a:off x="6764207" y="6667592"/>
            <a:ext cx="683122" cy="0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ángulo 63"/>
          <p:cNvSpPr/>
          <p:nvPr/>
        </p:nvSpPr>
        <p:spPr>
          <a:xfrm>
            <a:off x="6201308" y="6497917"/>
            <a:ext cx="519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auto</a:t>
            </a:r>
            <a:endParaRPr lang="es-ES" sz="1400" dirty="0"/>
          </a:p>
        </p:txBody>
      </p:sp>
      <p:sp>
        <p:nvSpPr>
          <p:cNvPr id="65" name="Rombo 64"/>
          <p:cNvSpPr/>
          <p:nvPr/>
        </p:nvSpPr>
        <p:spPr>
          <a:xfrm>
            <a:off x="7005524" y="5413297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66" name="Rombo 65"/>
          <p:cNvSpPr/>
          <p:nvPr/>
        </p:nvSpPr>
        <p:spPr>
          <a:xfrm>
            <a:off x="4068953" y="1380493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/>
          </a:p>
        </p:txBody>
      </p:sp>
      <p:sp>
        <p:nvSpPr>
          <p:cNvPr id="67" name="Rectángulo 66"/>
          <p:cNvSpPr/>
          <p:nvPr/>
        </p:nvSpPr>
        <p:spPr>
          <a:xfrm>
            <a:off x="7064637" y="5189591"/>
            <a:ext cx="2053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Farallones </a:t>
            </a:r>
            <a:r>
              <a:rPr lang="es-ES" sz="1600" dirty="0" err="1" smtClean="0"/>
              <a:t>Pasaquinita</a:t>
            </a:r>
            <a:endParaRPr lang="es-ES" sz="1600" dirty="0"/>
          </a:p>
        </p:txBody>
      </p:sp>
      <p:cxnSp>
        <p:nvCxnSpPr>
          <p:cNvPr id="69" name="Conector recto 68"/>
          <p:cNvCxnSpPr>
            <a:stCxn id="45" idx="0"/>
          </p:cNvCxnSpPr>
          <p:nvPr/>
        </p:nvCxnSpPr>
        <p:spPr>
          <a:xfrm flipH="1" flipV="1">
            <a:off x="5034234" y="3986504"/>
            <a:ext cx="222772" cy="57045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 flipH="1" flipV="1">
            <a:off x="5713971" y="3882570"/>
            <a:ext cx="1389525" cy="164557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ombo 72"/>
          <p:cNvSpPr/>
          <p:nvPr/>
        </p:nvSpPr>
        <p:spPr>
          <a:xfrm>
            <a:off x="6658586" y="4911380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74" name="Rectángulo 73"/>
          <p:cNvSpPr/>
          <p:nvPr/>
        </p:nvSpPr>
        <p:spPr>
          <a:xfrm>
            <a:off x="6942094" y="4743272"/>
            <a:ext cx="1877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Cascada </a:t>
            </a:r>
            <a:r>
              <a:rPr lang="es-ES" sz="1600" dirty="0" err="1" smtClean="0"/>
              <a:t>Pasaquinita</a:t>
            </a:r>
            <a:endParaRPr lang="es-ES" sz="1600" dirty="0"/>
          </a:p>
        </p:txBody>
      </p:sp>
      <p:cxnSp>
        <p:nvCxnSpPr>
          <p:cNvPr id="78" name="Conector recto 77"/>
          <p:cNvCxnSpPr/>
          <p:nvPr/>
        </p:nvCxnSpPr>
        <p:spPr>
          <a:xfrm flipH="1" flipV="1">
            <a:off x="4382448" y="1705427"/>
            <a:ext cx="317650" cy="132442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ángulo 79"/>
          <p:cNvSpPr/>
          <p:nvPr/>
        </p:nvSpPr>
        <p:spPr>
          <a:xfrm>
            <a:off x="4312976" y="1119231"/>
            <a:ext cx="829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Ausoles</a:t>
            </a:r>
            <a:endParaRPr lang="es-ES" sz="1600" dirty="0"/>
          </a:p>
        </p:txBody>
      </p:sp>
      <p:cxnSp>
        <p:nvCxnSpPr>
          <p:cNvPr id="83" name="Conector recto 82"/>
          <p:cNvCxnSpPr/>
          <p:nvPr/>
        </p:nvCxnSpPr>
        <p:spPr>
          <a:xfrm flipH="1" flipV="1">
            <a:off x="31547" y="3686054"/>
            <a:ext cx="3272203" cy="7868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ángulo 84"/>
          <p:cNvSpPr/>
          <p:nvPr/>
        </p:nvSpPr>
        <p:spPr>
          <a:xfrm>
            <a:off x="24772" y="3323136"/>
            <a:ext cx="1272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solidFill>
                  <a:srgbClr val="FF0000"/>
                </a:solidFill>
              </a:rPr>
              <a:t>A San Miguel</a:t>
            </a:r>
            <a:endParaRPr lang="es-ES" sz="1600" dirty="0">
              <a:solidFill>
                <a:srgbClr val="FF0000"/>
              </a:solidFill>
            </a:endParaRPr>
          </a:p>
        </p:txBody>
      </p:sp>
      <p:cxnSp>
        <p:nvCxnSpPr>
          <p:cNvPr id="86" name="Conector recto 85"/>
          <p:cNvCxnSpPr/>
          <p:nvPr/>
        </p:nvCxnSpPr>
        <p:spPr>
          <a:xfrm flipH="1" flipV="1">
            <a:off x="5459972" y="3640791"/>
            <a:ext cx="3684028" cy="114664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ángulo 87"/>
          <p:cNvSpPr/>
          <p:nvPr/>
        </p:nvSpPr>
        <p:spPr>
          <a:xfrm rot="985213">
            <a:off x="5967551" y="3873785"/>
            <a:ext cx="2852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solidFill>
                  <a:srgbClr val="FF0000"/>
                </a:solidFill>
              </a:rPr>
              <a:t>A </a:t>
            </a:r>
            <a:r>
              <a:rPr lang="es-ES" sz="1600" dirty="0" err="1" smtClean="0">
                <a:solidFill>
                  <a:srgbClr val="FF0000"/>
                </a:solidFill>
              </a:rPr>
              <a:t>Pasaquina</a:t>
            </a:r>
            <a:r>
              <a:rPr lang="es-ES" sz="1600" dirty="0" smtClean="0">
                <a:solidFill>
                  <a:srgbClr val="FF0000"/>
                </a:solidFill>
              </a:rPr>
              <a:t>, Frontera, La Unión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3604439" y="-2617"/>
            <a:ext cx="5382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/>
              <a:t>Municipio de Santa Rosa de Lima 2012</a:t>
            </a:r>
            <a:endParaRPr lang="es-ES" sz="2400" b="1" dirty="0"/>
          </a:p>
        </p:txBody>
      </p:sp>
      <p:sp>
        <p:nvSpPr>
          <p:cNvPr id="55" name="Triángulo isósceles 54"/>
          <p:cNvSpPr/>
          <p:nvPr/>
        </p:nvSpPr>
        <p:spPr>
          <a:xfrm>
            <a:off x="3076331" y="2454789"/>
            <a:ext cx="3008357" cy="1531715"/>
          </a:xfrm>
          <a:prstGeom prst="triangl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</p:spTree>
    <p:extLst>
      <p:ext uri="{BB962C8B-B14F-4D97-AF65-F5344CB8AC3E}">
        <p14:creationId xmlns:p14="http://schemas.microsoft.com/office/powerpoint/2010/main" val="368946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6146816"/>
            <a:ext cx="9144000" cy="729327"/>
          </a:xfrm>
          <a:prstGeom prst="rect">
            <a:avLst/>
          </a:prstGeom>
          <a:solidFill>
            <a:schemeClr val="accent3"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743471" y="1457785"/>
            <a:ext cx="20607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/>
              <a:t>Mirador San Sebastián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818848" y="1160507"/>
            <a:ext cx="2073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Balneario obra de Dios </a:t>
            </a:r>
            <a:endParaRPr lang="es-ES" sz="1600" dirty="0"/>
          </a:p>
        </p:txBody>
      </p:sp>
      <p:cxnSp>
        <p:nvCxnSpPr>
          <p:cNvPr id="14" name="Conector recto 13"/>
          <p:cNvCxnSpPr/>
          <p:nvPr/>
        </p:nvCxnSpPr>
        <p:spPr>
          <a:xfrm flipH="1" flipV="1">
            <a:off x="2651099" y="1499061"/>
            <a:ext cx="1122624" cy="1774631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034234" y="2017785"/>
            <a:ext cx="2315838" cy="1269065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3422797" y="4092606"/>
            <a:ext cx="350926" cy="153422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riángulo isósceles 34"/>
          <p:cNvSpPr/>
          <p:nvPr/>
        </p:nvSpPr>
        <p:spPr>
          <a:xfrm>
            <a:off x="1747509" y="6350002"/>
            <a:ext cx="471080" cy="463355"/>
          </a:xfrm>
          <a:prstGeom prst="triangl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36" name="Rombo 35"/>
          <p:cNvSpPr/>
          <p:nvPr/>
        </p:nvSpPr>
        <p:spPr>
          <a:xfrm>
            <a:off x="81233" y="6412788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37" name="Rectángulo 36"/>
          <p:cNvSpPr/>
          <p:nvPr/>
        </p:nvSpPr>
        <p:spPr>
          <a:xfrm>
            <a:off x="555419" y="6495226"/>
            <a:ext cx="1196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Sin Desarrollo</a:t>
            </a:r>
            <a:endParaRPr lang="es-ES" sz="1400" dirty="0"/>
          </a:p>
        </p:txBody>
      </p:sp>
      <p:sp>
        <p:nvSpPr>
          <p:cNvPr id="38" name="Rectángulo 37"/>
          <p:cNvSpPr/>
          <p:nvPr/>
        </p:nvSpPr>
        <p:spPr>
          <a:xfrm>
            <a:off x="2262604" y="6458940"/>
            <a:ext cx="1160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En Desarrollo</a:t>
            </a:r>
            <a:endParaRPr lang="es-ES" sz="1400" dirty="0"/>
          </a:p>
        </p:txBody>
      </p:sp>
      <p:sp>
        <p:nvSpPr>
          <p:cNvPr id="39" name="Elipse 38"/>
          <p:cNvSpPr/>
          <p:nvPr/>
        </p:nvSpPr>
        <p:spPr>
          <a:xfrm rot="20730161">
            <a:off x="3445288" y="6387176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40" name="Rectángulo 39"/>
          <p:cNvSpPr/>
          <p:nvPr/>
        </p:nvSpPr>
        <p:spPr>
          <a:xfrm>
            <a:off x="3990780" y="6463994"/>
            <a:ext cx="1117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Desarrollado</a:t>
            </a:r>
            <a:endParaRPr lang="es-ES" sz="1400" dirty="0"/>
          </a:p>
        </p:txBody>
      </p:sp>
      <p:sp>
        <p:nvSpPr>
          <p:cNvPr id="46" name="Rectángulo 45"/>
          <p:cNvSpPr/>
          <p:nvPr/>
        </p:nvSpPr>
        <p:spPr>
          <a:xfrm>
            <a:off x="4641326" y="5020314"/>
            <a:ext cx="1230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El Ventarrón</a:t>
            </a:r>
            <a:endParaRPr lang="es-ES" sz="1600" dirty="0"/>
          </a:p>
        </p:txBody>
      </p:sp>
      <p:sp>
        <p:nvSpPr>
          <p:cNvPr id="48" name="Rectángulo 47"/>
          <p:cNvSpPr/>
          <p:nvPr/>
        </p:nvSpPr>
        <p:spPr>
          <a:xfrm>
            <a:off x="5095029" y="1753767"/>
            <a:ext cx="1200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Monte Sinaí</a:t>
            </a:r>
            <a:endParaRPr lang="es-ES" sz="1600" dirty="0"/>
          </a:p>
        </p:txBody>
      </p:sp>
      <p:cxnSp>
        <p:nvCxnSpPr>
          <p:cNvPr id="50" name="Conector recto 49"/>
          <p:cNvCxnSpPr/>
          <p:nvPr/>
        </p:nvCxnSpPr>
        <p:spPr>
          <a:xfrm flipV="1">
            <a:off x="4844143" y="2454789"/>
            <a:ext cx="412546" cy="575067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mbo 51"/>
          <p:cNvSpPr/>
          <p:nvPr/>
        </p:nvSpPr>
        <p:spPr>
          <a:xfrm>
            <a:off x="3480216" y="4448025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53" name="Rectángulo 52"/>
          <p:cNvSpPr/>
          <p:nvPr/>
        </p:nvSpPr>
        <p:spPr>
          <a:xfrm>
            <a:off x="1541005" y="4398947"/>
            <a:ext cx="1830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Cascadas los Cruces</a:t>
            </a:r>
            <a:endParaRPr lang="es-ES" sz="1600" dirty="0"/>
          </a:p>
        </p:txBody>
      </p:sp>
      <p:sp>
        <p:nvSpPr>
          <p:cNvPr id="54" name="Rombo 53"/>
          <p:cNvSpPr/>
          <p:nvPr/>
        </p:nvSpPr>
        <p:spPr>
          <a:xfrm>
            <a:off x="3076332" y="5474414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56" name="Rectángulo 55"/>
          <p:cNvSpPr/>
          <p:nvPr/>
        </p:nvSpPr>
        <p:spPr>
          <a:xfrm>
            <a:off x="3453779" y="5626832"/>
            <a:ext cx="1822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err="1" smtClean="0"/>
              <a:t>Miradror</a:t>
            </a:r>
            <a:r>
              <a:rPr lang="es-ES" sz="1600" dirty="0" smtClean="0"/>
              <a:t> los Cruces</a:t>
            </a:r>
            <a:endParaRPr lang="es-ES" sz="1600" dirty="0"/>
          </a:p>
        </p:txBody>
      </p:sp>
      <p:cxnSp>
        <p:nvCxnSpPr>
          <p:cNvPr id="57" name="Conector recto 56"/>
          <p:cNvCxnSpPr/>
          <p:nvPr/>
        </p:nvCxnSpPr>
        <p:spPr>
          <a:xfrm flipH="1">
            <a:off x="5401567" y="6662693"/>
            <a:ext cx="683122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 flipH="1">
            <a:off x="7969452" y="6656071"/>
            <a:ext cx="683122" cy="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ángulo 59"/>
          <p:cNvSpPr/>
          <p:nvPr/>
        </p:nvSpPr>
        <p:spPr>
          <a:xfrm>
            <a:off x="7447329" y="6490661"/>
            <a:ext cx="44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4x2</a:t>
            </a:r>
            <a:endParaRPr lang="es-ES" sz="1400" dirty="0"/>
          </a:p>
        </p:txBody>
      </p:sp>
      <p:sp>
        <p:nvSpPr>
          <p:cNvPr id="61" name="Rectángulo 60"/>
          <p:cNvSpPr/>
          <p:nvPr/>
        </p:nvSpPr>
        <p:spPr>
          <a:xfrm>
            <a:off x="8669945" y="6480011"/>
            <a:ext cx="44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4x4</a:t>
            </a:r>
            <a:endParaRPr lang="es-ES" sz="1400" dirty="0"/>
          </a:p>
        </p:txBody>
      </p:sp>
      <p:cxnSp>
        <p:nvCxnSpPr>
          <p:cNvPr id="62" name="Conector recto 61"/>
          <p:cNvCxnSpPr/>
          <p:nvPr/>
        </p:nvCxnSpPr>
        <p:spPr>
          <a:xfrm flipH="1">
            <a:off x="6764207" y="6667592"/>
            <a:ext cx="683122" cy="0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ángulo 63"/>
          <p:cNvSpPr/>
          <p:nvPr/>
        </p:nvSpPr>
        <p:spPr>
          <a:xfrm>
            <a:off x="6201308" y="6497917"/>
            <a:ext cx="519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auto</a:t>
            </a:r>
            <a:endParaRPr lang="es-ES" sz="1400" dirty="0"/>
          </a:p>
        </p:txBody>
      </p:sp>
      <p:sp>
        <p:nvSpPr>
          <p:cNvPr id="65" name="Rombo 64"/>
          <p:cNvSpPr/>
          <p:nvPr/>
        </p:nvSpPr>
        <p:spPr>
          <a:xfrm>
            <a:off x="7005524" y="5413297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66" name="Rombo 65"/>
          <p:cNvSpPr/>
          <p:nvPr/>
        </p:nvSpPr>
        <p:spPr>
          <a:xfrm>
            <a:off x="4068953" y="1380493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/>
          </a:p>
        </p:txBody>
      </p:sp>
      <p:sp>
        <p:nvSpPr>
          <p:cNvPr id="67" name="Rectángulo 66"/>
          <p:cNvSpPr/>
          <p:nvPr/>
        </p:nvSpPr>
        <p:spPr>
          <a:xfrm>
            <a:off x="7064637" y="5189591"/>
            <a:ext cx="2053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Farallones </a:t>
            </a:r>
            <a:r>
              <a:rPr lang="es-ES" sz="1600" dirty="0" err="1" smtClean="0"/>
              <a:t>Pasaquinita</a:t>
            </a:r>
            <a:endParaRPr lang="es-ES" sz="1600" dirty="0"/>
          </a:p>
        </p:txBody>
      </p:sp>
      <p:cxnSp>
        <p:nvCxnSpPr>
          <p:cNvPr id="69" name="Conector recto 68"/>
          <p:cNvCxnSpPr/>
          <p:nvPr/>
        </p:nvCxnSpPr>
        <p:spPr>
          <a:xfrm flipH="1" flipV="1">
            <a:off x="5034234" y="3986504"/>
            <a:ext cx="222772" cy="57045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 flipH="1" flipV="1">
            <a:off x="5713971" y="3882570"/>
            <a:ext cx="1389525" cy="164557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ombo 72"/>
          <p:cNvSpPr/>
          <p:nvPr/>
        </p:nvSpPr>
        <p:spPr>
          <a:xfrm>
            <a:off x="6658586" y="4911380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74" name="Rectángulo 73"/>
          <p:cNvSpPr/>
          <p:nvPr/>
        </p:nvSpPr>
        <p:spPr>
          <a:xfrm>
            <a:off x="6942094" y="4743272"/>
            <a:ext cx="1877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Cascada </a:t>
            </a:r>
            <a:r>
              <a:rPr lang="es-ES" sz="1600" dirty="0" err="1" smtClean="0"/>
              <a:t>Pasaquinita</a:t>
            </a:r>
            <a:endParaRPr lang="es-ES" sz="1600" dirty="0"/>
          </a:p>
        </p:txBody>
      </p:sp>
      <p:cxnSp>
        <p:nvCxnSpPr>
          <p:cNvPr id="78" name="Conector recto 77"/>
          <p:cNvCxnSpPr/>
          <p:nvPr/>
        </p:nvCxnSpPr>
        <p:spPr>
          <a:xfrm flipH="1" flipV="1">
            <a:off x="4382448" y="1705427"/>
            <a:ext cx="317650" cy="132442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ángulo 79"/>
          <p:cNvSpPr/>
          <p:nvPr/>
        </p:nvSpPr>
        <p:spPr>
          <a:xfrm>
            <a:off x="4312976" y="1119231"/>
            <a:ext cx="829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Ausoles</a:t>
            </a:r>
            <a:endParaRPr lang="es-ES" sz="1600" dirty="0"/>
          </a:p>
        </p:txBody>
      </p:sp>
      <p:cxnSp>
        <p:nvCxnSpPr>
          <p:cNvPr id="83" name="Conector recto 82"/>
          <p:cNvCxnSpPr/>
          <p:nvPr/>
        </p:nvCxnSpPr>
        <p:spPr>
          <a:xfrm flipH="1" flipV="1">
            <a:off x="31548" y="3686054"/>
            <a:ext cx="3489693" cy="7868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ángulo 84"/>
          <p:cNvSpPr/>
          <p:nvPr/>
        </p:nvSpPr>
        <p:spPr>
          <a:xfrm>
            <a:off x="24772" y="3323136"/>
            <a:ext cx="1272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solidFill>
                  <a:srgbClr val="FF0000"/>
                </a:solidFill>
              </a:rPr>
              <a:t>A San Miguel</a:t>
            </a:r>
            <a:endParaRPr lang="es-ES" sz="1600" dirty="0">
              <a:solidFill>
                <a:srgbClr val="FF0000"/>
              </a:solidFill>
            </a:endParaRPr>
          </a:p>
        </p:txBody>
      </p:sp>
      <p:cxnSp>
        <p:nvCxnSpPr>
          <p:cNvPr id="86" name="Conector recto 85"/>
          <p:cNvCxnSpPr/>
          <p:nvPr/>
        </p:nvCxnSpPr>
        <p:spPr>
          <a:xfrm flipH="1" flipV="1">
            <a:off x="5459972" y="3640791"/>
            <a:ext cx="3684028" cy="114664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ángulo 87"/>
          <p:cNvSpPr/>
          <p:nvPr/>
        </p:nvSpPr>
        <p:spPr>
          <a:xfrm rot="985213">
            <a:off x="5967551" y="3873785"/>
            <a:ext cx="2852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solidFill>
                  <a:srgbClr val="FF0000"/>
                </a:solidFill>
              </a:rPr>
              <a:t>A </a:t>
            </a:r>
            <a:r>
              <a:rPr lang="es-ES" sz="1600" dirty="0" err="1" smtClean="0">
                <a:solidFill>
                  <a:srgbClr val="FF0000"/>
                </a:solidFill>
              </a:rPr>
              <a:t>Pasaquina</a:t>
            </a:r>
            <a:r>
              <a:rPr lang="es-ES" sz="1600" dirty="0" smtClean="0">
                <a:solidFill>
                  <a:srgbClr val="FF0000"/>
                </a:solidFill>
              </a:rPr>
              <a:t>, Frontera, La Unión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3604439" y="-2617"/>
            <a:ext cx="5382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/>
              <a:t>Municipio de Santa Rosa de Lima 2015</a:t>
            </a:r>
            <a:endParaRPr lang="es-ES" sz="2400" b="1" dirty="0"/>
          </a:p>
        </p:txBody>
      </p:sp>
      <p:sp>
        <p:nvSpPr>
          <p:cNvPr id="55" name="Elipse 54"/>
          <p:cNvSpPr/>
          <p:nvPr/>
        </p:nvSpPr>
        <p:spPr>
          <a:xfrm rot="20730161">
            <a:off x="7152618" y="1804623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63" name="Elipse 62"/>
          <p:cNvSpPr/>
          <p:nvPr/>
        </p:nvSpPr>
        <p:spPr>
          <a:xfrm rot="20730161">
            <a:off x="5059642" y="2143177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47" name="Triángulo isósceles 46"/>
          <p:cNvSpPr/>
          <p:nvPr/>
        </p:nvSpPr>
        <p:spPr>
          <a:xfrm>
            <a:off x="3076331" y="2454789"/>
            <a:ext cx="3008357" cy="1531715"/>
          </a:xfrm>
          <a:prstGeom prst="triangl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68" name="Rombo 67"/>
          <p:cNvSpPr/>
          <p:nvPr/>
        </p:nvSpPr>
        <p:spPr>
          <a:xfrm>
            <a:off x="5066117" y="4398947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/>
          </a:p>
        </p:txBody>
      </p:sp>
      <p:sp>
        <p:nvSpPr>
          <p:cNvPr id="70" name="Elipse 69"/>
          <p:cNvSpPr/>
          <p:nvPr/>
        </p:nvSpPr>
        <p:spPr>
          <a:xfrm rot="20730161">
            <a:off x="2311716" y="1047489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666108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6146816"/>
            <a:ext cx="9144000" cy="729327"/>
          </a:xfrm>
          <a:prstGeom prst="rect">
            <a:avLst/>
          </a:prstGeom>
          <a:solidFill>
            <a:schemeClr val="accent3">
              <a:alpha val="6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580184" y="1475928"/>
            <a:ext cx="20607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/>
              <a:t>Mirador San Sebastián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876568" y="1178650"/>
            <a:ext cx="2073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Balneario obra de Dios </a:t>
            </a:r>
            <a:endParaRPr lang="es-ES" sz="1600" dirty="0"/>
          </a:p>
        </p:txBody>
      </p:sp>
      <p:cxnSp>
        <p:nvCxnSpPr>
          <p:cNvPr id="14" name="Conector recto 13"/>
          <p:cNvCxnSpPr/>
          <p:nvPr/>
        </p:nvCxnSpPr>
        <p:spPr>
          <a:xfrm flipH="1" flipV="1">
            <a:off x="2802501" y="1530362"/>
            <a:ext cx="1122624" cy="1774631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/>
          <p:cNvCxnSpPr/>
          <p:nvPr/>
        </p:nvCxnSpPr>
        <p:spPr>
          <a:xfrm flipV="1">
            <a:off x="5034234" y="2035928"/>
            <a:ext cx="2315838" cy="1269065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>
            <a:off x="3422797" y="4110749"/>
            <a:ext cx="350926" cy="1534226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riángulo isósceles 34"/>
          <p:cNvSpPr/>
          <p:nvPr/>
        </p:nvSpPr>
        <p:spPr>
          <a:xfrm>
            <a:off x="1747509" y="6350002"/>
            <a:ext cx="471080" cy="463355"/>
          </a:xfrm>
          <a:prstGeom prst="triangle">
            <a:avLst/>
          </a:prstGeom>
          <a:solidFill>
            <a:schemeClr val="accent6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36" name="Rombo 35"/>
          <p:cNvSpPr/>
          <p:nvPr/>
        </p:nvSpPr>
        <p:spPr>
          <a:xfrm>
            <a:off x="81233" y="6412788"/>
            <a:ext cx="444909" cy="46335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/>
          </a:p>
        </p:txBody>
      </p:sp>
      <p:sp>
        <p:nvSpPr>
          <p:cNvPr id="37" name="Rectángulo 36"/>
          <p:cNvSpPr/>
          <p:nvPr/>
        </p:nvSpPr>
        <p:spPr>
          <a:xfrm>
            <a:off x="555419" y="6495226"/>
            <a:ext cx="1196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Sin Desarrollo</a:t>
            </a:r>
            <a:endParaRPr lang="es-ES" sz="1400" dirty="0"/>
          </a:p>
        </p:txBody>
      </p:sp>
      <p:sp>
        <p:nvSpPr>
          <p:cNvPr id="38" name="Rectángulo 37"/>
          <p:cNvSpPr/>
          <p:nvPr/>
        </p:nvSpPr>
        <p:spPr>
          <a:xfrm>
            <a:off x="2262604" y="6458940"/>
            <a:ext cx="1160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En Desarrollo</a:t>
            </a:r>
            <a:endParaRPr lang="es-ES" sz="1400" dirty="0"/>
          </a:p>
        </p:txBody>
      </p:sp>
      <p:sp>
        <p:nvSpPr>
          <p:cNvPr id="39" name="Elipse 38"/>
          <p:cNvSpPr/>
          <p:nvPr/>
        </p:nvSpPr>
        <p:spPr>
          <a:xfrm rot="20730161">
            <a:off x="3445288" y="6387176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40" name="Rectángulo 39"/>
          <p:cNvSpPr/>
          <p:nvPr/>
        </p:nvSpPr>
        <p:spPr>
          <a:xfrm>
            <a:off x="3990780" y="6463994"/>
            <a:ext cx="1117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Desarrollado</a:t>
            </a:r>
            <a:endParaRPr lang="es-ES" sz="1400" dirty="0"/>
          </a:p>
        </p:txBody>
      </p:sp>
      <p:sp>
        <p:nvSpPr>
          <p:cNvPr id="46" name="Rectángulo 45"/>
          <p:cNvSpPr/>
          <p:nvPr/>
        </p:nvSpPr>
        <p:spPr>
          <a:xfrm>
            <a:off x="4641326" y="5038457"/>
            <a:ext cx="1230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El Ventarrón</a:t>
            </a:r>
            <a:endParaRPr lang="es-ES" sz="1600" dirty="0"/>
          </a:p>
        </p:txBody>
      </p:sp>
      <p:sp>
        <p:nvSpPr>
          <p:cNvPr id="48" name="Rectángulo 47"/>
          <p:cNvSpPr/>
          <p:nvPr/>
        </p:nvSpPr>
        <p:spPr>
          <a:xfrm>
            <a:off x="5095029" y="1771910"/>
            <a:ext cx="1200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Monte Sinaí</a:t>
            </a:r>
            <a:endParaRPr lang="es-ES" sz="1600" dirty="0"/>
          </a:p>
        </p:txBody>
      </p:sp>
      <p:cxnSp>
        <p:nvCxnSpPr>
          <p:cNvPr id="50" name="Conector recto 49"/>
          <p:cNvCxnSpPr/>
          <p:nvPr/>
        </p:nvCxnSpPr>
        <p:spPr>
          <a:xfrm flipV="1">
            <a:off x="4844143" y="2472932"/>
            <a:ext cx="412546" cy="575067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ángulo 52"/>
          <p:cNvSpPr/>
          <p:nvPr/>
        </p:nvSpPr>
        <p:spPr>
          <a:xfrm>
            <a:off x="1541005" y="4417090"/>
            <a:ext cx="1830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Cascadas los Cruces</a:t>
            </a:r>
            <a:endParaRPr lang="es-ES" sz="1600" dirty="0"/>
          </a:p>
        </p:txBody>
      </p:sp>
      <p:sp>
        <p:nvSpPr>
          <p:cNvPr id="56" name="Rectángulo 55"/>
          <p:cNvSpPr/>
          <p:nvPr/>
        </p:nvSpPr>
        <p:spPr>
          <a:xfrm>
            <a:off x="3453779" y="5644975"/>
            <a:ext cx="18222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err="1" smtClean="0"/>
              <a:t>Miradror</a:t>
            </a:r>
            <a:r>
              <a:rPr lang="es-ES" sz="1600" dirty="0" smtClean="0"/>
              <a:t> los Cruces</a:t>
            </a:r>
            <a:endParaRPr lang="es-ES" sz="1600" dirty="0"/>
          </a:p>
        </p:txBody>
      </p:sp>
      <p:cxnSp>
        <p:nvCxnSpPr>
          <p:cNvPr id="57" name="Conector recto 56"/>
          <p:cNvCxnSpPr/>
          <p:nvPr/>
        </p:nvCxnSpPr>
        <p:spPr>
          <a:xfrm flipH="1">
            <a:off x="5401567" y="6662693"/>
            <a:ext cx="683122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cto 58"/>
          <p:cNvCxnSpPr/>
          <p:nvPr/>
        </p:nvCxnSpPr>
        <p:spPr>
          <a:xfrm flipH="1">
            <a:off x="7969452" y="6656071"/>
            <a:ext cx="683122" cy="0"/>
          </a:xfrm>
          <a:prstGeom prst="line">
            <a:avLst/>
          </a:prstGeom>
          <a:ln>
            <a:solidFill>
              <a:srgbClr val="FF0000"/>
            </a:solidFill>
            <a:prstDash val="lgDashDot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ángulo 59"/>
          <p:cNvSpPr/>
          <p:nvPr/>
        </p:nvSpPr>
        <p:spPr>
          <a:xfrm>
            <a:off x="7447329" y="6490661"/>
            <a:ext cx="44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4x2</a:t>
            </a:r>
            <a:endParaRPr lang="es-ES" sz="1400" dirty="0"/>
          </a:p>
        </p:txBody>
      </p:sp>
      <p:sp>
        <p:nvSpPr>
          <p:cNvPr id="61" name="Rectángulo 60"/>
          <p:cNvSpPr/>
          <p:nvPr/>
        </p:nvSpPr>
        <p:spPr>
          <a:xfrm>
            <a:off x="8669945" y="6480011"/>
            <a:ext cx="4444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4x4</a:t>
            </a:r>
            <a:endParaRPr lang="es-ES" sz="1400" dirty="0"/>
          </a:p>
        </p:txBody>
      </p:sp>
      <p:cxnSp>
        <p:nvCxnSpPr>
          <p:cNvPr id="62" name="Conector recto 61"/>
          <p:cNvCxnSpPr/>
          <p:nvPr/>
        </p:nvCxnSpPr>
        <p:spPr>
          <a:xfrm flipH="1">
            <a:off x="6764207" y="6667592"/>
            <a:ext cx="683122" cy="0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ángulo 63"/>
          <p:cNvSpPr/>
          <p:nvPr/>
        </p:nvSpPr>
        <p:spPr>
          <a:xfrm>
            <a:off x="6201308" y="6497917"/>
            <a:ext cx="519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400" dirty="0" smtClean="0"/>
              <a:t>auto</a:t>
            </a:r>
            <a:endParaRPr lang="es-ES" sz="1400" dirty="0"/>
          </a:p>
        </p:txBody>
      </p:sp>
      <p:sp>
        <p:nvSpPr>
          <p:cNvPr id="67" name="Rectángulo 66"/>
          <p:cNvSpPr/>
          <p:nvPr/>
        </p:nvSpPr>
        <p:spPr>
          <a:xfrm>
            <a:off x="7125917" y="5754247"/>
            <a:ext cx="2053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Farallones </a:t>
            </a:r>
            <a:r>
              <a:rPr lang="es-ES" sz="1600" dirty="0" err="1" smtClean="0"/>
              <a:t>Pasaquinita</a:t>
            </a:r>
            <a:endParaRPr lang="es-ES" sz="1600" dirty="0"/>
          </a:p>
        </p:txBody>
      </p:sp>
      <p:cxnSp>
        <p:nvCxnSpPr>
          <p:cNvPr id="69" name="Conector recto 68"/>
          <p:cNvCxnSpPr/>
          <p:nvPr/>
        </p:nvCxnSpPr>
        <p:spPr>
          <a:xfrm flipH="1" flipV="1">
            <a:off x="5034234" y="4004647"/>
            <a:ext cx="222772" cy="570455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 flipH="1" flipV="1">
            <a:off x="5593303" y="3782879"/>
            <a:ext cx="1510194" cy="1763410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ángulo 73"/>
          <p:cNvSpPr/>
          <p:nvPr/>
        </p:nvSpPr>
        <p:spPr>
          <a:xfrm>
            <a:off x="6942094" y="4761415"/>
            <a:ext cx="1877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Cascada </a:t>
            </a:r>
            <a:r>
              <a:rPr lang="es-ES" sz="1600" dirty="0" err="1" smtClean="0"/>
              <a:t>Pasaquinita</a:t>
            </a:r>
            <a:endParaRPr lang="es-ES" sz="1600" dirty="0"/>
          </a:p>
        </p:txBody>
      </p:sp>
      <p:cxnSp>
        <p:nvCxnSpPr>
          <p:cNvPr id="78" name="Conector recto 77"/>
          <p:cNvCxnSpPr/>
          <p:nvPr/>
        </p:nvCxnSpPr>
        <p:spPr>
          <a:xfrm flipH="1" flipV="1">
            <a:off x="4382448" y="1723570"/>
            <a:ext cx="317650" cy="1324429"/>
          </a:xfrm>
          <a:prstGeom prst="line">
            <a:avLst/>
          </a:prstGeom>
          <a:ln w="5715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ángulo 79"/>
          <p:cNvSpPr/>
          <p:nvPr/>
        </p:nvSpPr>
        <p:spPr>
          <a:xfrm>
            <a:off x="4312976" y="1137374"/>
            <a:ext cx="829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/>
              <a:t>Ausoles</a:t>
            </a:r>
            <a:endParaRPr lang="es-ES" sz="1600" dirty="0"/>
          </a:p>
        </p:txBody>
      </p:sp>
      <p:cxnSp>
        <p:nvCxnSpPr>
          <p:cNvPr id="83" name="Conector recto 82"/>
          <p:cNvCxnSpPr/>
          <p:nvPr/>
        </p:nvCxnSpPr>
        <p:spPr>
          <a:xfrm flipH="1" flipV="1">
            <a:off x="31547" y="3704197"/>
            <a:ext cx="3272203" cy="7868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ángulo 84"/>
          <p:cNvSpPr/>
          <p:nvPr/>
        </p:nvSpPr>
        <p:spPr>
          <a:xfrm>
            <a:off x="24772" y="3341279"/>
            <a:ext cx="12726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solidFill>
                  <a:srgbClr val="FF0000"/>
                </a:solidFill>
              </a:rPr>
              <a:t>A San Miguel</a:t>
            </a:r>
            <a:endParaRPr lang="es-ES" sz="1600" dirty="0">
              <a:solidFill>
                <a:srgbClr val="FF0000"/>
              </a:solidFill>
            </a:endParaRPr>
          </a:p>
        </p:txBody>
      </p:sp>
      <p:cxnSp>
        <p:nvCxnSpPr>
          <p:cNvPr id="86" name="Conector recto 85"/>
          <p:cNvCxnSpPr/>
          <p:nvPr/>
        </p:nvCxnSpPr>
        <p:spPr>
          <a:xfrm flipH="1" flipV="1">
            <a:off x="5459972" y="3658934"/>
            <a:ext cx="3684028" cy="114664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ángulo 87"/>
          <p:cNvSpPr/>
          <p:nvPr/>
        </p:nvSpPr>
        <p:spPr>
          <a:xfrm rot="985213">
            <a:off x="5967551" y="3891928"/>
            <a:ext cx="2852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600" dirty="0" smtClean="0">
                <a:solidFill>
                  <a:srgbClr val="FF0000"/>
                </a:solidFill>
              </a:rPr>
              <a:t>A </a:t>
            </a:r>
            <a:r>
              <a:rPr lang="es-ES" sz="1600" dirty="0" err="1" smtClean="0">
                <a:solidFill>
                  <a:srgbClr val="FF0000"/>
                </a:solidFill>
              </a:rPr>
              <a:t>Pasaquina</a:t>
            </a:r>
            <a:r>
              <a:rPr lang="es-ES" sz="1600" dirty="0" smtClean="0">
                <a:solidFill>
                  <a:srgbClr val="FF0000"/>
                </a:solidFill>
              </a:rPr>
              <a:t>, Frontera, La Unión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3604439" y="-2617"/>
            <a:ext cx="5382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/>
              <a:t>Municipio de Santa Rosa de Lima 2030</a:t>
            </a:r>
            <a:endParaRPr lang="es-ES" sz="2400" b="1" dirty="0"/>
          </a:p>
        </p:txBody>
      </p:sp>
      <p:sp>
        <p:nvSpPr>
          <p:cNvPr id="51" name="Elipse 50"/>
          <p:cNvSpPr/>
          <p:nvPr/>
        </p:nvSpPr>
        <p:spPr>
          <a:xfrm>
            <a:off x="2802501" y="2775856"/>
            <a:ext cx="2830672" cy="15331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55" name="Elipse 54"/>
          <p:cNvSpPr/>
          <p:nvPr/>
        </p:nvSpPr>
        <p:spPr>
          <a:xfrm rot="20730161">
            <a:off x="7152618" y="1822766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58" name="Elipse 57"/>
          <p:cNvSpPr/>
          <p:nvPr/>
        </p:nvSpPr>
        <p:spPr>
          <a:xfrm rot="20730161">
            <a:off x="6832782" y="5320609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63" name="Elipse 62"/>
          <p:cNvSpPr/>
          <p:nvPr/>
        </p:nvSpPr>
        <p:spPr>
          <a:xfrm rot="20730161">
            <a:off x="6489259" y="4849916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68" name="Elipse 67"/>
          <p:cNvSpPr/>
          <p:nvPr/>
        </p:nvSpPr>
        <p:spPr>
          <a:xfrm rot="20730161">
            <a:off x="5080481" y="4494414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70" name="Elipse 69"/>
          <p:cNvSpPr/>
          <p:nvPr/>
        </p:nvSpPr>
        <p:spPr>
          <a:xfrm rot="20730161">
            <a:off x="3071895" y="5481317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72" name="Elipse 71"/>
          <p:cNvSpPr/>
          <p:nvPr/>
        </p:nvSpPr>
        <p:spPr>
          <a:xfrm rot="20730161">
            <a:off x="3352862" y="4552352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75" name="Elipse 74"/>
          <p:cNvSpPr/>
          <p:nvPr/>
        </p:nvSpPr>
        <p:spPr>
          <a:xfrm rot="20730161">
            <a:off x="2570646" y="1312270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76" name="Elipse 75"/>
          <p:cNvSpPr/>
          <p:nvPr/>
        </p:nvSpPr>
        <p:spPr>
          <a:xfrm rot="20730161">
            <a:off x="4212143" y="1497891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sp>
        <p:nvSpPr>
          <p:cNvPr id="77" name="Elipse 76"/>
          <p:cNvSpPr/>
          <p:nvPr/>
        </p:nvSpPr>
        <p:spPr>
          <a:xfrm rot="20730161">
            <a:off x="5120352" y="2107090"/>
            <a:ext cx="463709" cy="45135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 dirty="0"/>
          </a:p>
        </p:txBody>
      </p:sp>
      <p:pic>
        <p:nvPicPr>
          <p:cNvPr id="2" name="Imagen 1" descr="Monte Sinaí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74" y="4680006"/>
            <a:ext cx="750455" cy="750455"/>
          </a:xfrm>
          <a:prstGeom prst="rect">
            <a:avLst/>
          </a:prstGeom>
        </p:spPr>
      </p:pic>
      <p:pic>
        <p:nvPicPr>
          <p:cNvPr id="4" name="Imagen 3" descr="ausol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44" y="121545"/>
            <a:ext cx="1716721" cy="1716721"/>
          </a:xfrm>
          <a:prstGeom prst="rect">
            <a:avLst/>
          </a:prstGeom>
        </p:spPr>
      </p:pic>
      <p:pic>
        <p:nvPicPr>
          <p:cNvPr id="5" name="Imagen 4" descr="San Sebastiá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90" y="124040"/>
            <a:ext cx="1137374" cy="1137374"/>
          </a:xfrm>
          <a:prstGeom prst="rect">
            <a:avLst/>
          </a:prstGeom>
        </p:spPr>
      </p:pic>
      <p:pic>
        <p:nvPicPr>
          <p:cNvPr id="6" name="Imagen 5" descr="El Ventarró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8" y="1938459"/>
            <a:ext cx="1541678" cy="1541678"/>
          </a:xfrm>
          <a:prstGeom prst="rect">
            <a:avLst/>
          </a:prstGeom>
        </p:spPr>
      </p:pic>
      <p:pic>
        <p:nvPicPr>
          <p:cNvPr id="8" name="Imagen 7" descr="El algodó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8" y="4309006"/>
            <a:ext cx="1307456" cy="1307456"/>
          </a:xfrm>
          <a:prstGeom prst="rect">
            <a:avLst/>
          </a:prstGeom>
        </p:spPr>
      </p:pic>
      <p:pic>
        <p:nvPicPr>
          <p:cNvPr id="52" name="Imagen 51" descr="40 Santa Rosa de Lima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53" y="3016990"/>
            <a:ext cx="1027090" cy="1034323"/>
          </a:xfrm>
          <a:prstGeom prst="rect">
            <a:avLst/>
          </a:prstGeom>
        </p:spPr>
      </p:pic>
      <p:pic>
        <p:nvPicPr>
          <p:cNvPr id="9" name="Imagen 8" descr="Mapach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896" y="1474501"/>
            <a:ext cx="1252256" cy="1252256"/>
          </a:xfrm>
          <a:prstGeom prst="rect">
            <a:avLst/>
          </a:prstGeom>
        </p:spPr>
      </p:pic>
      <p:pic>
        <p:nvPicPr>
          <p:cNvPr id="11" name="Imagen 10" descr="Garrobo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56" y="5188145"/>
            <a:ext cx="1758031" cy="1758031"/>
          </a:xfrm>
          <a:prstGeom prst="rect">
            <a:avLst/>
          </a:prstGeom>
        </p:spPr>
      </p:pic>
      <p:pic>
        <p:nvPicPr>
          <p:cNvPr id="12" name="Imagen 11" descr="árbol de fuego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44" y="2546866"/>
            <a:ext cx="1866542" cy="186654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1505" y="540609"/>
            <a:ext cx="592728" cy="131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r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2673</TotalTime>
  <Words>814</Words>
  <Application>Microsoft Macintosh PowerPoint</Application>
  <PresentationFormat>Presentación en pantalla (4:3)</PresentationFormat>
  <Paragraphs>131</Paragraphs>
  <Slides>44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Santa Rosa de Lima</vt:lpstr>
      <vt:lpstr>Capital de oro y queso</vt:lpstr>
      <vt:lpstr>Somos intensidad</vt:lpstr>
      <vt:lpstr>Nuestros íconos</vt:lpstr>
      <vt:lpstr>Perfil de los turistas que nos visitan</vt:lpstr>
      <vt:lpstr>Temporalidad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“Aspiramos que Santa Rosa de Lima, El Parque Sinaí  se convierta para el turista en un bello rincón mágico enclavado en el oriente de El Salvador, y que cuente con todo lo necesario para que éste disfrute de su tranquilidad familiar en medio de un ambiente de hospitalidad, clima fresco y agradable de montaña que desintoxica y relaja el cuerpo, con ambiente natural agradable. ”. </vt:lpstr>
      <vt:lpstr>Gracias JICA  ¡La Unión hace la Fuerza!</vt:lpstr>
    </vt:vector>
  </TitlesOfParts>
  <Company>IDYD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 Rosa de Lima</dc:title>
  <dc:creator>Alejandra Zorrilla</dc:creator>
  <cp:lastModifiedBy>Alejandra Zorrilla</cp:lastModifiedBy>
  <cp:revision>105</cp:revision>
  <dcterms:created xsi:type="dcterms:W3CDTF">2012-08-13T22:23:33Z</dcterms:created>
  <dcterms:modified xsi:type="dcterms:W3CDTF">2013-02-21T15:33:30Z</dcterms:modified>
</cp:coreProperties>
</file>