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36" r:id="rId2"/>
    <p:sldId id="257" r:id="rId3"/>
    <p:sldId id="307" r:id="rId4"/>
    <p:sldId id="260" r:id="rId5"/>
    <p:sldId id="263" r:id="rId6"/>
    <p:sldId id="334" r:id="rId7"/>
    <p:sldId id="333" r:id="rId8"/>
    <p:sldId id="313" r:id="rId9"/>
    <p:sldId id="269" r:id="rId10"/>
    <p:sldId id="320" r:id="rId11"/>
    <p:sldId id="317" r:id="rId12"/>
    <p:sldId id="332" r:id="rId13"/>
    <p:sldId id="308" r:id="rId14"/>
    <p:sldId id="311" r:id="rId15"/>
    <p:sldId id="283" r:id="rId16"/>
    <p:sldId id="284" r:id="rId17"/>
    <p:sldId id="285" r:id="rId18"/>
    <p:sldId id="286" r:id="rId19"/>
    <p:sldId id="323" r:id="rId20"/>
    <p:sldId id="301" r:id="rId21"/>
    <p:sldId id="324" r:id="rId22"/>
    <p:sldId id="325" r:id="rId23"/>
    <p:sldId id="305" r:id="rId24"/>
    <p:sldId id="326" r:id="rId25"/>
    <p:sldId id="327" r:id="rId26"/>
    <p:sldId id="328" r:id="rId27"/>
    <p:sldId id="330" r:id="rId28"/>
    <p:sldId id="331" r:id="rId29"/>
    <p:sldId id="337" r:id="rId30"/>
    <p:sldId id="329" r:id="rId31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>
      <p:cViewPr>
        <p:scale>
          <a:sx n="75" d="100"/>
          <a:sy n="75" d="100"/>
        </p:scale>
        <p:origin x="-40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6A970-986E-4647-ADF7-1C60FFF684D2}" type="datetimeFigureOut">
              <a:rPr lang="es-SV" smtClean="0"/>
              <a:pPr/>
              <a:t>2/17/13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864C1-B7F3-4821-8504-18083649A0B2}" type="slidenum">
              <a:rPr lang="es-SV" smtClean="0"/>
              <a:pPr/>
              <a:t>‹Nr.›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2814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s-ES_tradnl" dirty="0" smtClean="0"/>
              <a:t>Que muchas personas puedan ver la belleza de nuestra gente, nuestras costumbres y tradiciones que son únicas.</a:t>
            </a:r>
          </a:p>
          <a:p>
            <a:pPr lvl="0"/>
            <a:endParaRPr lang="es-ES_tradnl" dirty="0" smtClean="0"/>
          </a:p>
          <a:p>
            <a:pPr lvl="0" algn="ctr"/>
            <a:r>
              <a:rPr lang="es-ES_tradnl" dirty="0" smtClean="0"/>
              <a:t>- Que nos reconozcan, que sepan que </a:t>
            </a:r>
            <a:r>
              <a:rPr lang="es-ES_tradnl" dirty="0" err="1" smtClean="0"/>
              <a:t>Yayantique</a:t>
            </a:r>
            <a:r>
              <a:rPr lang="es-ES_tradnl" dirty="0" smtClean="0"/>
              <a:t> existe, que sepa que tenemos variedad de frutas como anona y mango. </a:t>
            </a:r>
          </a:p>
          <a:p>
            <a:pPr marL="342900" lvl="0" indent="-342900">
              <a:buFontTx/>
              <a:buChar char="-"/>
            </a:pPr>
            <a:endParaRPr lang="es-SV" dirty="0" smtClean="0"/>
          </a:p>
          <a:p>
            <a:pPr lvl="0" algn="ctr"/>
            <a:r>
              <a:rPr lang="es-ES_tradnl" dirty="0" smtClean="0"/>
              <a:t> -Que vengan a ver el parque y la inauguración del boulevard para llevarse una buena impresión de nosotros</a:t>
            </a:r>
          </a:p>
          <a:p>
            <a:pPr lvl="0"/>
            <a:endParaRPr lang="es-SV" dirty="0" smtClean="0"/>
          </a:p>
          <a:p>
            <a:pPr algn="ctr"/>
            <a:r>
              <a:rPr lang="es-ES_tradnl" dirty="0" smtClean="0"/>
              <a:t>-Ingresos y desarrollo del pueblo promoviendo el comercio aquí en los domingos de comercio que hay variedad de gastronomía, artesanías de </a:t>
            </a:r>
            <a:r>
              <a:rPr lang="es-ES_tradnl" dirty="0" err="1" smtClean="0"/>
              <a:t>Yayantique</a:t>
            </a:r>
            <a:endParaRPr lang="es-SV" dirty="0" smtClean="0"/>
          </a:p>
          <a:p>
            <a:pPr algn="ctr"/>
            <a:endParaRPr lang="es-SV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4C1-B7F3-4821-8504-18083649A0B2}" type="slidenum">
              <a:rPr lang="es-SV" smtClean="0"/>
              <a:pPr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342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_tradnl" sz="1200" dirty="0" smtClean="0"/>
              <a:t>Una bicicleta formada por instrumentos de banda musical </a:t>
            </a:r>
            <a:endParaRPr lang="en-US" sz="1200" dirty="0" smtClean="0"/>
          </a:p>
          <a:p>
            <a:pPr lvl="0"/>
            <a:r>
              <a:rPr lang="es-ES_tradnl" sz="1200" dirty="0" smtClean="0"/>
              <a:t>Comida: panes </a:t>
            </a:r>
            <a:r>
              <a:rPr lang="es-ES_tradnl" sz="1200" dirty="0" err="1" smtClean="0"/>
              <a:t>yayantiquines</a:t>
            </a:r>
            <a:r>
              <a:rPr lang="es-ES_tradnl" sz="1200" dirty="0" smtClean="0"/>
              <a:t>, un delicioso pan con ajonjolí cocido en horno artesanal relleno de carnitas de res criolla, lechuga, jamón ,queso, huevo duro y una salsa propia de el pueblo</a:t>
            </a:r>
            <a:endParaRPr lang="en-US" sz="1200" dirty="0" smtClean="0"/>
          </a:p>
          <a:p>
            <a:pPr lvl="0"/>
            <a:r>
              <a:rPr lang="es-ES_tradnl" sz="1200" dirty="0" smtClean="0"/>
              <a:t>Actividad: agricultura artesanal de maíz, frijol, maicillo, yuca, pipianes, ayotes, sandias, ajonjolí, tomates, pepino, artesanías en jícaro, escobas de palma, sombreros tejidos de palma, mantas bordadas, matates tejidos,</a:t>
            </a:r>
            <a:endParaRPr lang="en-US" sz="1200" dirty="0" smtClean="0"/>
          </a:p>
          <a:p>
            <a:pPr lvl="0"/>
            <a:r>
              <a:rPr lang="es-ES_tradnl" sz="1200" dirty="0" smtClean="0"/>
              <a:t>Transporte: 3 autobuses,</a:t>
            </a:r>
            <a:endParaRPr lang="en-US" sz="1200" dirty="0" smtClean="0"/>
          </a:p>
          <a:p>
            <a:pPr lvl="0"/>
            <a:r>
              <a:rPr lang="es-ES_tradnl" sz="1200" dirty="0" smtClean="0"/>
              <a:t>Planta: aceituno, tigüilotes, ceibas, conacastes.</a:t>
            </a:r>
            <a:endParaRPr lang="en-US" sz="1200" dirty="0" smtClean="0"/>
          </a:p>
          <a:p>
            <a:pPr lvl="0"/>
            <a:r>
              <a:rPr lang="es-ES_tradnl" sz="1200" dirty="0" smtClean="0"/>
              <a:t>Color: verde</a:t>
            </a:r>
            <a:endParaRPr lang="en-US" sz="120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4C1-B7F3-4821-8504-18083649A0B2}" type="slidenum">
              <a:rPr lang="es-SV" smtClean="0"/>
              <a:pPr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671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smtClean="0"/>
              <a:t>Sabemos acoger a los visitantes con </a:t>
            </a:r>
            <a:r>
              <a:rPr lang="es-ES_tradnl" sz="1200" b="1" dirty="0" smtClean="0"/>
              <a:t>una sonrisa tímida pero sincera y amiga</a:t>
            </a:r>
            <a:r>
              <a:rPr lang="es-ES_tradnl" sz="1200" dirty="0" smtClean="0"/>
              <a:t>, nos sentimos orgullosos de nuestras costumbres y tradiciones culturales como La Demanda de San Francisco con el baile de los negritos y las partesanas.</a:t>
            </a:r>
            <a:endParaRPr lang="es-SV" sz="120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4C1-B7F3-4821-8504-18083649A0B2}" type="slidenum">
              <a:rPr lang="es-SV" smtClean="0"/>
              <a:pPr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5452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_tradnl" sz="1200" dirty="0" smtClean="0"/>
              <a:t>El ícono representativo  combinado con el slogan de </a:t>
            </a:r>
            <a:r>
              <a:rPr lang="es-ES_tradnl" sz="1200" dirty="0" err="1" smtClean="0"/>
              <a:t>Yayantique</a:t>
            </a:r>
            <a:r>
              <a:rPr lang="es-ES_tradnl" sz="1200" dirty="0" smtClean="0"/>
              <a:t> manifiesta su principal valor diferenciador: la cultura tradicional, particularmente las danzas que caracteriza al municipio de la que los pobladores están orgullosos y por lo que se conoce  a nivel regional. </a:t>
            </a:r>
          </a:p>
          <a:p>
            <a:pPr algn="ctr"/>
            <a:endParaRPr lang="es-SV" sz="1200" dirty="0" smtClean="0"/>
          </a:p>
          <a:p>
            <a:pPr algn="ctr"/>
            <a:r>
              <a:rPr lang="es-ES_tradnl" sz="1200" dirty="0" smtClean="0"/>
              <a:t>La decisión de adoptar esta representación gráfica y fonética  no fue solo el resultado de es una estrategia mercadológica, surgió en el Comité después de un análisis sobre  la identidad y la forma de ser de las comunidades de </a:t>
            </a:r>
            <a:r>
              <a:rPr lang="es-ES_tradnl" sz="1200" dirty="0" err="1" smtClean="0"/>
              <a:t>Yucuaiquin</a:t>
            </a:r>
            <a:r>
              <a:rPr lang="es-ES_tradnl" sz="1200" dirty="0" smtClean="0"/>
              <a:t>.</a:t>
            </a:r>
          </a:p>
          <a:p>
            <a:pPr marL="45720" indent="0" algn="ctr">
              <a:buNone/>
            </a:pPr>
            <a:r>
              <a:rPr lang="es-ES_tradnl" sz="1200" dirty="0" smtClean="0"/>
              <a:t> </a:t>
            </a:r>
            <a:endParaRPr lang="es-SV" sz="1200" dirty="0" smtClean="0"/>
          </a:p>
          <a:p>
            <a:pPr algn="ctr"/>
            <a:r>
              <a:rPr lang="es-ES_tradnl" sz="1200" dirty="0" smtClean="0"/>
              <a:t>La máscara de los negritos sonrientes se vincula con forma de ser de los </a:t>
            </a:r>
            <a:r>
              <a:rPr lang="es-ES_tradnl" sz="1200" dirty="0" err="1" smtClean="0"/>
              <a:t>Yucuaiquinenses</a:t>
            </a:r>
            <a:r>
              <a:rPr lang="es-ES_tradnl" sz="1200" dirty="0" smtClean="0"/>
              <a:t> para quienes la sonrisa es una expresión común y la cultura un tesoro que se manifiesta en sus costumbres y tradiciones. </a:t>
            </a:r>
            <a:endParaRPr lang="es-SV" sz="120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4C1-B7F3-4821-8504-18083649A0B2}" type="slidenum">
              <a:rPr lang="es-SV" smtClean="0"/>
              <a:pPr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442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smtClean="0"/>
              <a:t>LAS ANONAS DE YUCUAIQUIN SON LAS MAS DULCES</a:t>
            </a:r>
            <a:endParaRPr lang="es-SV" sz="120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4C1-B7F3-4821-8504-18083649A0B2}" type="slidenum">
              <a:rPr lang="es-SV" smtClean="0"/>
              <a:pPr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85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SV" sz="1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SV" sz="100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4C1-B7F3-4821-8504-18083649A0B2}" type="slidenum">
              <a:rPr lang="es-SV" smtClean="0"/>
              <a:pPr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48012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_tradnl" dirty="0" smtClean="0"/>
              <a:t>En vehículo particular desde la ciudad capital San Salvador; en un lapso de 3 horas aproximadamente estará arribando a este bellísimo lugar localizado al oriente del país. </a:t>
            </a:r>
            <a:endParaRPr lang="es-SV" dirty="0" smtClean="0"/>
          </a:p>
          <a:p>
            <a:pPr lvl="1"/>
            <a:endParaRPr lang="es-ES_tradnl" dirty="0" smtClean="0"/>
          </a:p>
          <a:p>
            <a:pPr lvl="1"/>
            <a:endParaRPr lang="es-SV" dirty="0" smtClean="0"/>
          </a:p>
          <a:p>
            <a:pPr lvl="0"/>
            <a:r>
              <a:rPr lang="es-ES_tradnl" dirty="0" smtClean="0"/>
              <a:t>Para llegar por autobús abordan diversos autobuses en la terminal de San Miguel ó en el parqueo municipal de san miguel y desde ahí alguna de las siguientes rutas:</a:t>
            </a:r>
            <a:endParaRPr lang="es-SV" dirty="0" smtClean="0"/>
          </a:p>
          <a:p>
            <a:pPr lvl="1"/>
            <a:r>
              <a:rPr lang="es-ES_tradnl" dirty="0" smtClean="0"/>
              <a:t>R-355 San Miguel, </a:t>
            </a:r>
            <a:r>
              <a:rPr lang="es-ES_tradnl" dirty="0" err="1" smtClean="0"/>
              <a:t>Comacaran</a:t>
            </a:r>
            <a:r>
              <a:rPr lang="es-ES_tradnl" dirty="0" smtClean="0"/>
              <a:t>, </a:t>
            </a:r>
            <a:r>
              <a:rPr lang="es-ES_tradnl" dirty="0" err="1" smtClean="0"/>
              <a:t>Yayantique</a:t>
            </a:r>
            <a:r>
              <a:rPr lang="es-ES_tradnl" dirty="0" smtClean="0"/>
              <a:t>(terminal)</a:t>
            </a:r>
          </a:p>
          <a:p>
            <a:pPr marL="320040" lvl="1" indent="0">
              <a:buNone/>
            </a:pPr>
            <a:endParaRPr lang="es-SV" dirty="0" smtClean="0"/>
          </a:p>
          <a:p>
            <a:pPr lvl="1"/>
            <a:r>
              <a:rPr lang="es-ES_tradnl" dirty="0" smtClean="0"/>
              <a:t>R-301 San Salvador hacia San Miguel y viceversa</a:t>
            </a:r>
          </a:p>
          <a:p>
            <a:pPr marL="320040" lvl="1" indent="0">
              <a:buNone/>
            </a:pPr>
            <a:endParaRPr lang="es-SV" dirty="0" smtClean="0"/>
          </a:p>
          <a:p>
            <a:pPr lvl="1"/>
            <a:r>
              <a:rPr lang="es-ES_tradnl" dirty="0" smtClean="0"/>
              <a:t>R-325A San Miguel, </a:t>
            </a:r>
            <a:r>
              <a:rPr lang="es-ES_tradnl" dirty="0" err="1" smtClean="0"/>
              <a:t>Uluazapa</a:t>
            </a:r>
            <a:r>
              <a:rPr lang="es-ES_tradnl" dirty="0" smtClean="0"/>
              <a:t>, </a:t>
            </a:r>
            <a:r>
              <a:rPr lang="es-ES_tradnl" dirty="0" err="1" smtClean="0"/>
              <a:t>Yayantique</a:t>
            </a:r>
            <a:r>
              <a:rPr lang="es-ES_tradnl" dirty="0" smtClean="0"/>
              <a:t>(parqueo municipal de san miguel, en el centro)</a:t>
            </a:r>
          </a:p>
          <a:p>
            <a:pPr marL="320040" lvl="1" indent="0">
              <a:buNone/>
            </a:pPr>
            <a:endParaRPr lang="es-SV" dirty="0" smtClean="0"/>
          </a:p>
          <a:p>
            <a:pPr lvl="1"/>
            <a:r>
              <a:rPr lang="es-ES_tradnl" dirty="0" smtClean="0"/>
              <a:t>La R-325A y la R-355 cuentan con 6 y 19 unidades respectivamente.</a:t>
            </a:r>
            <a:endParaRPr lang="es-SV" dirty="0" smtClean="0"/>
          </a:p>
          <a:p>
            <a:pPr lvl="1"/>
            <a:endParaRPr lang="es-SV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4C1-B7F3-4821-8504-18083649A0B2}" type="slidenum">
              <a:rPr lang="es-SV" smtClean="0"/>
              <a:pPr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9347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EL festival del </a:t>
            </a:r>
            <a:r>
              <a:rPr lang="es-SV" dirty="0" err="1" smtClean="0"/>
              <a:t>maiz</a:t>
            </a:r>
            <a:r>
              <a:rPr lang="es-SV" dirty="0" smtClean="0"/>
              <a:t> se realiza entre</a:t>
            </a:r>
            <a:r>
              <a:rPr lang="es-SV" baseline="0" dirty="0" smtClean="0"/>
              <a:t> agosto y septiembre,</a:t>
            </a:r>
            <a:r>
              <a:rPr lang="es-SV" dirty="0" smtClean="0"/>
              <a:t> dependiendo</a:t>
            </a:r>
            <a:r>
              <a:rPr lang="es-SV" baseline="0" dirty="0" smtClean="0"/>
              <a:t> de las cosechas de nuestros agricultores, ya que son ellos los que dan agradecimiento especial por la cosecha del año.</a:t>
            </a:r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4C1-B7F3-4821-8504-18083649A0B2}" type="slidenum">
              <a:rPr lang="es-SV" smtClean="0"/>
              <a:pPr/>
              <a:t>17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8232" y="357783"/>
            <a:ext cx="188576" cy="1251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980933"/>
          </a:xfrm>
          <a:prstGeom prst="rect">
            <a:avLst/>
          </a:prstGeom>
          <a:solidFill>
            <a:srgbClr val="B1D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0"/>
          <p:cNvSpPr/>
          <p:nvPr userDrawn="1"/>
        </p:nvSpPr>
        <p:spPr>
          <a:xfrm>
            <a:off x="0" y="0"/>
            <a:ext cx="1835696" cy="1988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Imagen 16" descr="JICA[1]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65304"/>
            <a:ext cx="829835" cy="692696"/>
          </a:xfrm>
          <a:prstGeom prst="rect">
            <a:avLst/>
          </a:prstGeom>
        </p:spPr>
      </p:pic>
      <p:pic>
        <p:nvPicPr>
          <p:cNvPr id="18" name="Imagen 17" descr="CORSATU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4" y="6021288"/>
            <a:ext cx="630794" cy="822483"/>
          </a:xfrm>
          <a:prstGeom prst="rect">
            <a:avLst/>
          </a:prstGeom>
        </p:spPr>
      </p:pic>
      <p:pic>
        <p:nvPicPr>
          <p:cNvPr id="19" name="Imagen 18" descr="LOGO APROBADO PUEBLOS VIVOS o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91" y="5275486"/>
            <a:ext cx="1385005" cy="1549887"/>
          </a:xfrm>
          <a:prstGeom prst="rect">
            <a:avLst/>
          </a:prstGeom>
        </p:spPr>
      </p:pic>
      <p:sp>
        <p:nvSpPr>
          <p:cNvPr id="20" name="CuadroTexto 19"/>
          <p:cNvSpPr txBox="1"/>
          <p:nvPr userDrawn="1"/>
        </p:nvSpPr>
        <p:spPr>
          <a:xfrm>
            <a:off x="2123728" y="188640"/>
            <a:ext cx="73821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Chalkduster"/>
                <a:cs typeface="Chalkduster"/>
              </a:rPr>
              <a:t>Yayantique</a:t>
            </a:r>
          </a:p>
          <a:p>
            <a:r>
              <a:rPr lang="es-ES" sz="4000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r>
              <a:rPr lang="es-ES" sz="3200" dirty="0" smtClean="0">
                <a:solidFill>
                  <a:schemeClr val="bg1"/>
                </a:solidFill>
                <a:latin typeface="Chalkduster"/>
                <a:cs typeface="Chalkduster"/>
              </a:rPr>
              <a:t>el pueblo de los </a:t>
            </a:r>
            <a:r>
              <a:rPr lang="es-ES" sz="3200" dirty="0" err="1" smtClean="0">
                <a:solidFill>
                  <a:schemeClr val="bg1"/>
                </a:solidFill>
                <a:latin typeface="Chalkduster"/>
                <a:cs typeface="Chalkduster"/>
              </a:rPr>
              <a:t>bicicleteros</a:t>
            </a:r>
            <a:endParaRPr lang="es-ES" sz="40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30280" y="188640"/>
            <a:ext cx="769122" cy="1739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8D69-0DEB-46F0-A526-1860F8E640BC}" type="datetimeFigureOut">
              <a:rPr lang="es-SV" smtClean="0"/>
              <a:pPr/>
              <a:t>2/17/13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5A7-B9DB-4154-AA56-BF91227E2A50}" type="slidenum">
              <a:rPr lang="es-SV" smtClean="0"/>
              <a:pPr/>
              <a:t>‹Nr.›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8D69-0DEB-46F0-A526-1860F8E640BC}" type="datetimeFigureOut">
              <a:rPr lang="es-SV" smtClean="0"/>
              <a:pPr/>
              <a:t>2/17/13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5A7-B9DB-4154-AA56-BF91227E2A50}" type="slidenum">
              <a:rPr lang="es-SV" smtClean="0"/>
              <a:pPr/>
              <a:t>‹Nr.›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6824" cy="1154097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9"/>
            <a:ext cx="7488832" cy="4968592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7336" y="0"/>
            <a:ext cx="1566664" cy="1566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8D69-0DEB-46F0-A526-1860F8E640BC}" type="datetimeFigureOut">
              <a:rPr lang="es-SV" smtClean="0"/>
              <a:pPr/>
              <a:t>2/17/13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5A7-B9DB-4154-AA56-BF91227E2A50}" type="slidenum">
              <a:rPr lang="es-SV" smtClean="0"/>
              <a:pPr/>
              <a:t>‹Nr.›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8D69-0DEB-46F0-A526-1860F8E640BC}" type="datetimeFigureOut">
              <a:rPr lang="es-SV" smtClean="0"/>
              <a:pPr/>
              <a:t>2/17/13</a:t>
            </a:fld>
            <a:endParaRPr 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5A7-B9DB-4154-AA56-BF91227E2A50}" type="slidenum">
              <a:rPr lang="es-SV" smtClean="0"/>
              <a:pPr/>
              <a:t>‹Nr.›</a:t>
            </a:fld>
            <a:endParaRPr lang="es-SV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8D69-0DEB-46F0-A526-1860F8E640BC}" type="datetimeFigureOut">
              <a:rPr lang="es-SV" smtClean="0"/>
              <a:pPr/>
              <a:t>2/17/13</a:t>
            </a:fld>
            <a:endParaRPr lang="es-S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5A7-B9DB-4154-AA56-BF91227E2A50}" type="slidenum">
              <a:rPr lang="es-SV" smtClean="0"/>
              <a:pPr/>
              <a:t>‹Nr.›</a:t>
            </a:fld>
            <a:endParaRPr lang="es-SV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8D69-0DEB-46F0-A526-1860F8E640BC}" type="datetimeFigureOut">
              <a:rPr lang="es-SV" smtClean="0"/>
              <a:pPr/>
              <a:t>2/17/13</a:t>
            </a:fld>
            <a:endParaRPr lang="es-S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5A7-B9DB-4154-AA56-BF91227E2A50}" type="slidenum">
              <a:rPr lang="es-SV" smtClean="0"/>
              <a:pPr/>
              <a:t>‹Nr.›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8D69-0DEB-46F0-A526-1860F8E640BC}" type="datetimeFigureOut">
              <a:rPr lang="es-SV" smtClean="0"/>
              <a:pPr/>
              <a:t>2/17/13</a:t>
            </a:fld>
            <a:endParaRPr lang="es-S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5A7-B9DB-4154-AA56-BF91227E2A50}" type="slidenum">
              <a:rPr lang="es-SV" smtClean="0"/>
              <a:pPr/>
              <a:t>‹Nr.›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8D69-0DEB-46F0-A526-1860F8E640BC}" type="datetimeFigureOut">
              <a:rPr lang="es-SV" smtClean="0"/>
              <a:pPr/>
              <a:t>2/17/13</a:t>
            </a:fld>
            <a:endParaRPr 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5A7-B9DB-4154-AA56-BF91227E2A50}" type="slidenum">
              <a:rPr lang="es-SV" smtClean="0"/>
              <a:pPr/>
              <a:t>‹Nr.›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8D69-0DEB-46F0-A526-1860F8E640BC}" type="datetimeFigureOut">
              <a:rPr lang="es-SV" smtClean="0"/>
              <a:pPr/>
              <a:t>2/17/13</a:t>
            </a:fld>
            <a:endParaRPr 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5A7-B9DB-4154-AA56-BF91227E2A50}" type="slidenum">
              <a:rPr lang="es-SV" smtClean="0"/>
              <a:pPr/>
              <a:t>‹Nr.›</a:t>
            </a:fld>
            <a:endParaRPr lang="es-SV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D048D69-0DEB-46F0-A526-1860F8E640BC}" type="datetimeFigureOut">
              <a:rPr lang="es-SV" smtClean="0"/>
              <a:pPr/>
              <a:t>2/17/13</a:t>
            </a:fld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02075A7-B9DB-4154-AA56-BF91227E2A50}" type="slidenum">
              <a:rPr lang="es-SV" smtClean="0"/>
              <a:pPr/>
              <a:t>‹Nr.›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SV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/>
        </p:nvSpPr>
        <p:spPr>
          <a:xfrm>
            <a:off x="98232" y="357783"/>
            <a:ext cx="188576" cy="1251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0"/>
          <p:cNvSpPr/>
          <p:nvPr/>
        </p:nvSpPr>
        <p:spPr>
          <a:xfrm>
            <a:off x="0" y="0"/>
            <a:ext cx="9144000" cy="1980933"/>
          </a:xfrm>
          <a:prstGeom prst="rect">
            <a:avLst/>
          </a:prstGeom>
          <a:solidFill>
            <a:srgbClr val="B1D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0" y="0"/>
            <a:ext cx="1835696" cy="1988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907705" y="500479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Chalkduster"/>
                <a:cs typeface="Chalkduster"/>
              </a:rPr>
              <a:t>Yayantique</a:t>
            </a:r>
          </a:p>
          <a:p>
            <a:r>
              <a:rPr lang="es-ES" sz="3600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Chalkduster"/>
                <a:cs typeface="Chalkduster"/>
              </a:rPr>
              <a:t>pueblo </a:t>
            </a:r>
            <a:r>
              <a:rPr lang="es-ES" sz="2800" dirty="0" smtClean="0">
                <a:solidFill>
                  <a:schemeClr val="bg1"/>
                </a:solidFill>
                <a:latin typeface="Chalkduster"/>
                <a:cs typeface="Chalkduster"/>
              </a:rPr>
              <a:t>de encantos y bicicletas</a:t>
            </a:r>
            <a:endParaRPr lang="es-ES" sz="36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280" y="188640"/>
            <a:ext cx="769122" cy="1739032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0" y="2924944"/>
            <a:ext cx="8568952" cy="1848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/>
                <a:ea typeface="MS Mincho"/>
                <a:cs typeface="Times New Roman"/>
              </a:rPr>
              <a:t>Concepto rector para el Desarrollo Turístico de Yayantique</a:t>
            </a:r>
            <a:endParaRPr kumimoji="0" lang="es-SV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375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484785"/>
            <a:ext cx="7315200" cy="1944216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_tradnl" sz="4800" b="1" dirty="0" err="1" smtClean="0">
                <a:solidFill>
                  <a:srgbClr val="B1DE45"/>
                </a:solidFill>
              </a:rPr>
              <a:t>Yayantique</a:t>
            </a:r>
            <a:r>
              <a:rPr lang="es-ES_tradnl" sz="4800" b="1" dirty="0" smtClean="0">
                <a:solidFill>
                  <a:srgbClr val="B1DE45"/>
                </a:solidFill>
              </a:rPr>
              <a:t>, pueblo de encantos y bicicletas...</a:t>
            </a:r>
            <a:endParaRPr lang="es-SV" sz="4800" dirty="0">
              <a:solidFill>
                <a:srgbClr val="B1DE45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7584" y="692696"/>
            <a:ext cx="363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Nuestro slogan</a:t>
            </a:r>
            <a:endParaRPr lang="es-ES" sz="4000" dirty="0"/>
          </a:p>
        </p:txBody>
      </p:sp>
      <p:pic>
        <p:nvPicPr>
          <p:cNvPr id="7" name="6 Imagen" descr="C:\Users\Windows\Pictures\proyecto yayantique\fotos de yayantique\0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1009"/>
            <a:ext cx="2195735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01008"/>
            <a:ext cx="216090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2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48680"/>
            <a:ext cx="4968552" cy="4104455"/>
          </a:xfrm>
        </p:spPr>
        <p:txBody>
          <a:bodyPr>
            <a:normAutofit/>
          </a:bodyPr>
          <a:lstStyle/>
          <a:p>
            <a:r>
              <a:rPr lang="es-ES_tradnl" sz="3600" b="1" dirty="0" smtClean="0">
                <a:solidFill>
                  <a:srgbClr val="B1DE45"/>
                </a:solidFill>
              </a:rPr>
              <a:t>Nuestro logo.</a:t>
            </a:r>
            <a:r>
              <a:rPr lang="es-ES_tradnl" sz="3600" dirty="0" smtClean="0">
                <a:solidFill>
                  <a:srgbClr val="B1DE45"/>
                </a:solidFill>
              </a:rPr>
              <a:t> </a:t>
            </a:r>
            <a:r>
              <a:rPr lang="es-ES_tradnl" sz="3600" dirty="0" smtClean="0"/>
              <a:t>Una bicicleta musical con movimiento y naturaleza. </a:t>
            </a:r>
            <a:endParaRPr lang="es-ES_tradnl" sz="3600" dirty="0"/>
          </a:p>
          <a:p>
            <a:pPr marL="45720" indent="0">
              <a:buNone/>
            </a:pPr>
            <a:endParaRPr lang="es-ES_tradnl" sz="3600" dirty="0"/>
          </a:p>
          <a:p>
            <a:endParaRPr lang="es-SV" sz="3600" dirty="0"/>
          </a:p>
          <a:p>
            <a:endParaRPr lang="es-SV" sz="3600" dirty="0"/>
          </a:p>
          <a:p>
            <a:endParaRPr lang="es-SV" sz="3200" dirty="0"/>
          </a:p>
        </p:txBody>
      </p:sp>
      <p:sp>
        <p:nvSpPr>
          <p:cNvPr id="6" name="Rectángulo 5"/>
          <p:cNvSpPr/>
          <p:nvPr/>
        </p:nvSpPr>
        <p:spPr>
          <a:xfrm>
            <a:off x="611560" y="4581128"/>
            <a:ext cx="734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sz="3600" b="1" dirty="0">
                <a:solidFill>
                  <a:srgbClr val="B1DE45"/>
                </a:solidFill>
              </a:rPr>
              <a:t>Nuestro color: </a:t>
            </a:r>
            <a:r>
              <a:rPr lang="es-ES_tradnl" sz="3600" dirty="0" smtClean="0"/>
              <a:t>verde como la vida</a:t>
            </a:r>
            <a:endParaRPr lang="es-SV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2992" y="0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4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-27384"/>
            <a:ext cx="7416824" cy="1154097"/>
          </a:xfrm>
        </p:spPr>
        <p:txBody>
          <a:bodyPr/>
          <a:lstStyle/>
          <a:p>
            <a:r>
              <a:rPr lang="es-ES" b="1" dirty="0" smtClean="0"/>
              <a:t>Nos encantan las caminatas</a:t>
            </a:r>
            <a:endParaRPr lang="es-ES" b="1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914400" y="1268720"/>
            <a:ext cx="7315200" cy="5184616"/>
          </a:xfrm>
        </p:spPr>
        <p:txBody>
          <a:bodyPr>
            <a:noAutofit/>
          </a:bodyPr>
          <a:lstStyle/>
          <a:p>
            <a:pPr lvl="0"/>
            <a:r>
              <a:rPr lang="es-ES_tradnl" sz="3600" dirty="0" smtClean="0"/>
              <a:t> A nuestros cerros San </a:t>
            </a:r>
            <a:r>
              <a:rPr lang="es-ES_tradnl" sz="3600" dirty="0" err="1" smtClean="0"/>
              <a:t>Cristobal</a:t>
            </a:r>
            <a:r>
              <a:rPr lang="es-ES_tradnl" sz="3600" dirty="0" smtClean="0"/>
              <a:t> y la Cueva de la </a:t>
            </a:r>
            <a:r>
              <a:rPr lang="es-ES_tradnl" sz="3600" dirty="0" err="1" smtClean="0"/>
              <a:t>Culquinta</a:t>
            </a:r>
            <a:r>
              <a:rPr lang="es-ES_tradnl" sz="3600" dirty="0" smtClean="0"/>
              <a:t> </a:t>
            </a:r>
          </a:p>
        </p:txBody>
      </p:sp>
      <p:pic>
        <p:nvPicPr>
          <p:cNvPr id="6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2924175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1 Imagen" descr="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9992" y="4077072"/>
            <a:ext cx="32038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2276872"/>
            <a:ext cx="3038475" cy="2252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584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Recursos para desarrollar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340769"/>
            <a:ext cx="7056784" cy="3816423"/>
          </a:xfrm>
        </p:spPr>
        <p:txBody>
          <a:bodyPr>
            <a:normAutofit fontScale="92500" lnSpcReduction="20000"/>
          </a:bodyPr>
          <a:lstStyle/>
          <a:p>
            <a:pPr lvl="0"/>
            <a:endParaRPr lang="es-ES_tradnl" sz="4000" dirty="0" smtClean="0"/>
          </a:p>
          <a:p>
            <a:pPr lvl="0"/>
            <a:r>
              <a:rPr lang="es-ES_tradnl" sz="4000" dirty="0" smtClean="0"/>
              <a:t>Desarrollo de infraestructura y equipamiento</a:t>
            </a:r>
            <a:endParaRPr lang="es-SV" sz="4000" dirty="0" smtClean="0"/>
          </a:p>
          <a:p>
            <a:pPr lvl="0"/>
            <a:r>
              <a:rPr lang="es-ES_tradnl" sz="4000" dirty="0" smtClean="0"/>
              <a:t>Animación Cultural</a:t>
            </a:r>
            <a:endParaRPr lang="es-SV" sz="4000" dirty="0" smtClean="0"/>
          </a:p>
          <a:p>
            <a:pPr lvl="0"/>
            <a:r>
              <a:rPr lang="es-ES_tradnl" sz="4000" dirty="0" smtClean="0"/>
              <a:t>Formación y sensibilización</a:t>
            </a:r>
            <a:endParaRPr lang="es-SV" sz="4000" dirty="0" smtClean="0"/>
          </a:p>
          <a:p>
            <a:pPr lvl="0"/>
            <a:r>
              <a:rPr lang="es-ES_tradnl" sz="4000" dirty="0" smtClean="0"/>
              <a:t>Promoción y mercadeo</a:t>
            </a:r>
            <a:endParaRPr lang="es-SV" sz="4000" dirty="0" smtClean="0"/>
          </a:p>
          <a:p>
            <a:pPr lvl="0"/>
            <a:r>
              <a:rPr lang="es-ES_tradnl" sz="4000" dirty="0" smtClean="0"/>
              <a:t>Desarrollo organizacional</a:t>
            </a:r>
            <a:endParaRPr lang="es-SV" sz="4000" dirty="0" smtClean="0"/>
          </a:p>
          <a:p>
            <a:pPr lvl="0"/>
            <a:endParaRPr lang="es-ES_tradnl" sz="4000" dirty="0" smtClean="0"/>
          </a:p>
          <a:p>
            <a:pPr lvl="0"/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46297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052735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600" b="1" dirty="0" err="1" smtClean="0"/>
              <a:t>Acceso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como</a:t>
            </a:r>
            <a:r>
              <a:rPr lang="en-US" sz="3600" b="1" dirty="0" smtClean="0"/>
              <a:t> </a:t>
            </a:r>
            <a:r>
              <a:rPr lang="en-US" sz="3600" b="1" dirty="0"/>
              <a:t>llegar</a:t>
            </a:r>
            <a:r>
              <a:rPr lang="es-SV" b="1" dirty="0"/>
              <a:t/>
            </a:r>
            <a:br>
              <a:rPr lang="es-SV" b="1" dirty="0"/>
            </a:b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908720"/>
            <a:ext cx="7315200" cy="5400641"/>
          </a:xfrm>
        </p:spPr>
        <p:txBody>
          <a:bodyPr>
            <a:normAutofit/>
          </a:bodyPr>
          <a:lstStyle/>
          <a:p>
            <a:pPr lvl="0"/>
            <a:r>
              <a:rPr lang="es-ES_tradnl" sz="2800" dirty="0" smtClean="0"/>
              <a:t>En vehículo particular la calle está en buenas condiciones</a:t>
            </a:r>
          </a:p>
          <a:p>
            <a:pPr lvl="1"/>
            <a:r>
              <a:rPr lang="es-ES_tradnl" sz="2400" dirty="0" smtClean="0"/>
              <a:t>Falta señalización y promoción carretera </a:t>
            </a:r>
          </a:p>
          <a:p>
            <a:pPr lvl="0"/>
            <a:endParaRPr lang="es-ES_tradnl" sz="2800" dirty="0"/>
          </a:p>
          <a:p>
            <a:pPr lvl="0"/>
            <a:r>
              <a:rPr lang="es-ES_tradnl" sz="2800" dirty="0" smtClean="0"/>
              <a:t>En bus se llega desde San Miguel en diferentes horarios</a:t>
            </a:r>
          </a:p>
          <a:p>
            <a:pPr lvl="1"/>
            <a:r>
              <a:rPr lang="es-ES_tradnl" sz="2400" dirty="0" smtClean="0"/>
              <a:t>Los horarios no son fijos</a:t>
            </a:r>
          </a:p>
          <a:p>
            <a:pPr lvl="1"/>
            <a:r>
              <a:rPr lang="es-ES_tradnl" sz="2400" dirty="0" smtClean="0"/>
              <a:t>El último bus retorna como a las 4 de la tarde y los visitantes no pueden quedarse más</a:t>
            </a:r>
          </a:p>
          <a:p>
            <a:pPr lvl="1"/>
            <a:r>
              <a:rPr lang="es-ES_tradnl" sz="2400" dirty="0" smtClean="0"/>
              <a:t>Lo domingos el servicio es lento y tardado</a:t>
            </a:r>
          </a:p>
          <a:p>
            <a:pPr lvl="0"/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213687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19675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_tradnl" sz="4000" b="1" dirty="0" smtClean="0"/>
              <a:t>Comedores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412776"/>
            <a:ext cx="7315200" cy="2736303"/>
          </a:xfrm>
        </p:spPr>
        <p:txBody>
          <a:bodyPr>
            <a:normAutofit fontScale="77500" lnSpcReduction="20000"/>
          </a:bodyPr>
          <a:lstStyle/>
          <a:p>
            <a:pPr marL="45720" lvl="0" indent="0">
              <a:buNone/>
            </a:pPr>
            <a:r>
              <a:rPr lang="es-ES_tradnl" sz="3800" dirty="0"/>
              <a:t>Hay </a:t>
            </a:r>
            <a:r>
              <a:rPr lang="es-ES_tradnl" sz="3800" dirty="0" smtClean="0"/>
              <a:t>dos </a:t>
            </a:r>
            <a:r>
              <a:rPr lang="es-ES_tradnl" sz="3800" dirty="0"/>
              <a:t>servicios de alimentos y bebidas estos están en el parque municipal y </a:t>
            </a:r>
            <a:r>
              <a:rPr lang="es-ES_tradnl" sz="3800" dirty="0" smtClean="0"/>
              <a:t>algunas </a:t>
            </a:r>
            <a:r>
              <a:rPr lang="es-ES_tradnl" sz="3800" dirty="0"/>
              <a:t>y pupuserias en el contorno del municipio</a:t>
            </a:r>
            <a:r>
              <a:rPr lang="es-ES_tradnl" sz="3800" dirty="0" smtClean="0"/>
              <a:t>.</a:t>
            </a:r>
          </a:p>
          <a:p>
            <a:pPr marL="45720" lvl="0" indent="0">
              <a:buNone/>
            </a:pPr>
            <a:r>
              <a:rPr lang="es-ES_tradnl" sz="3800" dirty="0" smtClean="0"/>
              <a:t>Los vendedores de alimentos han comenzado ya a alinearse con el concepto </a:t>
            </a:r>
            <a:r>
              <a:rPr lang="es-ES_tradnl" sz="3800" dirty="0" err="1" smtClean="0"/>
              <a:t>Yayantique</a:t>
            </a:r>
            <a:r>
              <a:rPr lang="es-ES_tradnl" sz="3800" dirty="0" smtClean="0"/>
              <a:t> pueblo de encantos y bicicletas</a:t>
            </a:r>
          </a:p>
          <a:p>
            <a:pPr marL="45720" lvl="0" indent="0">
              <a:buNone/>
            </a:pPr>
            <a:endParaRPr lang="es-SV" sz="3800" dirty="0"/>
          </a:p>
          <a:p>
            <a:pPr marL="4572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562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484783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_tradnl" sz="4400" b="1" dirty="0"/>
              <a:t>Artesanías</a:t>
            </a:r>
            <a:r>
              <a:rPr lang="es-SV" sz="4400" b="1" dirty="0"/>
              <a:t/>
            </a:r>
            <a:br>
              <a:rPr lang="es-SV" sz="4400" b="1" dirty="0"/>
            </a:br>
            <a:endParaRPr lang="es-SV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052736"/>
            <a:ext cx="7315200" cy="5040560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Diversos productos elaborados de Jícaro, manteles bordados, escobas y sombreros de paja!!!</a:t>
            </a:r>
          </a:p>
          <a:p>
            <a:r>
              <a:rPr lang="es-ES_tradnl" sz="2400" dirty="0" smtClean="0"/>
              <a:t>Y habrá más...</a:t>
            </a:r>
            <a:endParaRPr lang="es-SV" sz="2400" dirty="0"/>
          </a:p>
          <a:p>
            <a:endParaRPr lang="es-SV" sz="2800" dirty="0"/>
          </a:p>
          <a:p>
            <a:pPr marL="45720" indent="0">
              <a:buNone/>
            </a:pP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302171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152127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_tradnl" sz="4400" b="1" dirty="0"/>
              <a:t>Ferias y fiestas</a:t>
            </a:r>
            <a:r>
              <a:rPr lang="es-SV" sz="4400" b="1" dirty="0"/>
              <a:t/>
            </a:r>
            <a:br>
              <a:rPr lang="es-SV" sz="4400" b="1" dirty="0"/>
            </a:br>
            <a:endParaRPr lang="es-SV" sz="4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056139"/>
              </p:ext>
            </p:extLst>
          </p:nvPr>
        </p:nvGraphicFramePr>
        <p:xfrm>
          <a:off x="611560" y="1916832"/>
          <a:ext cx="5256584" cy="2819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584"/>
              </a:tblGrid>
              <a:tr h="336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Fiestas patronales (24 de junio</a:t>
                      </a:r>
                      <a:r>
                        <a:rPr lang="es-ES_tradnl" sz="200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).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s-ES_tradnl" sz="20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En honor </a:t>
                      </a:r>
                      <a:r>
                        <a:rPr lang="es-ES_tradnl" sz="200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s-ES_tradnl" sz="20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al </a:t>
                      </a:r>
                      <a:r>
                        <a:rPr lang="es-ES_tradnl" sz="200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Patrón San </a:t>
                      </a:r>
                      <a:r>
                        <a:rPr lang="es-ES_tradnl" sz="20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Juan Bautista.</a:t>
                      </a:r>
                      <a:endParaRPr lang="en-US" sz="20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Fiestas de semana santa</a:t>
                      </a:r>
                      <a:endParaRPr lang="en-US" sz="20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Fiestas </a:t>
                      </a:r>
                      <a:r>
                        <a:rPr lang="es-ES_tradnl" sz="20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titulares se celebran en Febrero en honor a la Virgen de Candelaria.</a:t>
                      </a:r>
                      <a:endParaRPr lang="en-US" sz="20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Festival del maíz programado.</a:t>
                      </a:r>
                      <a:endParaRPr lang="en-US" sz="20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221088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9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534178"/>
              </p:ext>
            </p:extLst>
          </p:nvPr>
        </p:nvGraphicFramePr>
        <p:xfrm>
          <a:off x="323528" y="836712"/>
          <a:ext cx="2543693" cy="309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3693"/>
              </a:tblGrid>
              <a:tr h="5058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296545" algn="l"/>
                        </a:tabLst>
                      </a:pPr>
                      <a:r>
                        <a:rPr lang="es-ES_tradnl" sz="900" dirty="0">
                          <a:effectLst/>
                        </a:rPr>
                        <a:t>	</a:t>
                      </a:r>
                      <a:r>
                        <a:rPr lang="es-ES_tradnl" sz="1600" dirty="0">
                          <a:effectLst/>
                        </a:rPr>
                        <a:t>Natural</a:t>
                      </a:r>
                      <a:endParaRPr lang="es-SV" sz="9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55774" marR="55774" marT="0" marB="0"/>
                </a:tc>
              </a:tr>
              <a:tr h="5058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296545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Cerro </a:t>
                      </a:r>
                      <a:r>
                        <a:rPr lang="es-ES_tradnl" sz="1600" baseline="0" dirty="0" smtClean="0">
                          <a:effectLst/>
                        </a:rPr>
                        <a:t> San </a:t>
                      </a:r>
                      <a:r>
                        <a:rPr lang="es-ES_tradnl" sz="1600" baseline="0" dirty="0" err="1" smtClean="0">
                          <a:effectLst/>
                        </a:rPr>
                        <a:t>Cristobal</a:t>
                      </a:r>
                      <a:endParaRPr lang="es-SV" sz="16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55774" marR="55774" marT="0" marB="0"/>
                </a:tc>
              </a:tr>
              <a:tr h="5058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296545" algn="l"/>
                        </a:tabLst>
                      </a:pPr>
                      <a:r>
                        <a:rPr lang="es-ES_tradnl" sz="1600" dirty="0" smtClean="0">
                          <a:effectLst/>
                        </a:rPr>
                        <a:t>Cueva</a:t>
                      </a:r>
                      <a:r>
                        <a:rPr lang="es-ES_tradnl" sz="1600" baseline="0" dirty="0" smtClean="0">
                          <a:effectLst/>
                        </a:rPr>
                        <a:t> La </a:t>
                      </a:r>
                      <a:r>
                        <a:rPr lang="es-ES_tradnl" sz="1600" baseline="0" dirty="0" err="1" smtClean="0">
                          <a:effectLst/>
                        </a:rPr>
                        <a:t>Culquinta</a:t>
                      </a:r>
                      <a:endParaRPr lang="es-SV" sz="16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55774" marR="55774" marT="0" marB="0"/>
                </a:tc>
              </a:tr>
              <a:tr h="5058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296545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El </a:t>
                      </a:r>
                      <a:r>
                        <a:rPr lang="es-ES_tradnl" sz="1600" dirty="0" smtClean="0">
                          <a:effectLst/>
                        </a:rPr>
                        <a:t>Reservorio</a:t>
                      </a:r>
                      <a:endParaRPr lang="es-SV" sz="16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55774" marR="55774" marT="0" marB="0"/>
                </a:tc>
              </a:tr>
              <a:tr h="1072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296545" algn="l"/>
                        </a:tabLst>
                      </a:pPr>
                      <a:r>
                        <a:rPr lang="es-ES_tradn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Piedra</a:t>
                      </a:r>
                      <a:r>
                        <a:rPr lang="es-ES_tradnl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con imagen de la Virgen</a:t>
                      </a:r>
                      <a:endParaRPr lang="es-SV" sz="16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55774" marR="55774" marT="0" marB="0"/>
                </a:tc>
              </a:tr>
            </a:tbl>
          </a:graphicData>
        </a:graphic>
      </p:graphicFrame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7416824" cy="64807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Naturaleza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5041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Hechos por el hombre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24323"/>
              </p:ext>
            </p:extLst>
          </p:nvPr>
        </p:nvGraphicFramePr>
        <p:xfrm>
          <a:off x="4283968" y="1628800"/>
          <a:ext cx="2976625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625"/>
              </a:tblGrid>
              <a:tr h="447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Hechos por el hombre</a:t>
                      </a:r>
                      <a:endParaRPr lang="es-SV" sz="16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55774" marR="55774" marT="0" marB="0"/>
                </a:tc>
              </a:tr>
              <a:tr h="447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Iglesia parroquial</a:t>
                      </a:r>
                      <a:endParaRPr lang="es-SV" sz="16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55774" marR="55774" marT="0" marB="0"/>
                </a:tc>
              </a:tr>
              <a:tr h="834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Parque municipal</a:t>
                      </a:r>
                      <a:endParaRPr lang="es-SV" sz="16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55774" marR="55774" marT="0" marB="0"/>
                </a:tc>
              </a:tr>
            </a:tbl>
          </a:graphicData>
        </a:graphic>
      </p:graphicFrame>
      <p:pic>
        <p:nvPicPr>
          <p:cNvPr id="12" name="11 Imagen" descr="C:\Users\Windows\Pictures\proyecto yayantique\fotos de yayantique\0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600399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89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6984776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latin typeface="Candara"/>
                <a:ea typeface="ＤＦＰ華康ゴシック体W2"/>
                <a:cs typeface="Times New Roman"/>
              </a:rPr>
              <a:t>¿</a:t>
            </a:r>
            <a:r>
              <a:rPr lang="es-ES_tradnl" dirty="0">
                <a:latin typeface="Candara"/>
                <a:ea typeface="ＤＦＰ華康ゴシック体W2"/>
                <a:cs typeface="Times New Roman"/>
              </a:rPr>
              <a:t>Cómo creamos el concepto Rector para </a:t>
            </a:r>
            <a:r>
              <a:rPr lang="es-ES_tradnl" dirty="0" err="1" smtClean="0">
                <a:latin typeface="Candara"/>
                <a:ea typeface="ＤＦＰ華康ゴシック体W2"/>
                <a:cs typeface="Times New Roman"/>
              </a:rPr>
              <a:t>Yayantique</a:t>
            </a:r>
            <a:r>
              <a:rPr lang="es-ES_tradnl" dirty="0" smtClean="0">
                <a:latin typeface="Candara"/>
                <a:ea typeface="ＤＦＰ華康ゴシック体W2"/>
                <a:cs typeface="Times New Roman"/>
              </a:rPr>
              <a:t>?</a:t>
            </a:r>
            <a:endParaRPr lang="es-SV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018883"/>
              </p:ext>
            </p:extLst>
          </p:nvPr>
        </p:nvGraphicFramePr>
        <p:xfrm>
          <a:off x="970608" y="2682592"/>
          <a:ext cx="748982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472"/>
                <a:gridCol w="2976744"/>
                <a:gridCol w="249660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Puesto</a:t>
                      </a:r>
                      <a:endParaRPr lang="es-SV" sz="24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Nombre</a:t>
                      </a:r>
                      <a:endParaRPr lang="es-SV" sz="24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Ocupación</a:t>
                      </a:r>
                      <a:endParaRPr lang="es-SV" sz="24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Presidente</a:t>
                      </a:r>
                      <a:endParaRPr lang="en-US" sz="20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Juan Carlos Ramírez</a:t>
                      </a:r>
                      <a:endParaRPr lang="en-US" sz="20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motorista</a:t>
                      </a:r>
                      <a:endParaRPr lang="en-US" sz="20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403648" y="1556792"/>
            <a:ext cx="663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Nos reunimos e instalamos un Comité Especial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6872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"/>
            <a:ext cx="7315200" cy="1412775"/>
          </a:xfrm>
        </p:spPr>
        <p:txBody>
          <a:bodyPr>
            <a:normAutofit/>
          </a:bodyPr>
          <a:lstStyle/>
          <a:p>
            <a:pPr lvl="0"/>
            <a:r>
              <a:rPr lang="es-ES_tradnl" b="1" dirty="0"/>
              <a:t>Visión de desarrollo turístico</a:t>
            </a:r>
            <a:r>
              <a:rPr lang="es-SV" b="1" dirty="0"/>
              <a:t/>
            </a:r>
            <a:br>
              <a:rPr lang="es-SV" b="1" dirty="0"/>
            </a:br>
            <a:r>
              <a:rPr lang="es-SV" b="1" dirty="0" smtClean="0"/>
              <a:t>oferta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379675"/>
              </p:ext>
            </p:extLst>
          </p:nvPr>
        </p:nvGraphicFramePr>
        <p:xfrm>
          <a:off x="395288" y="1484783"/>
          <a:ext cx="7633096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548"/>
                <a:gridCol w="3816548"/>
              </a:tblGrid>
              <a:tr h="610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2400" dirty="0" smtClean="0">
                          <a:effectLst/>
                        </a:rPr>
                        <a:t>Actual 2013</a:t>
                      </a:r>
                      <a:endParaRPr lang="es-SV" sz="20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2400" dirty="0">
                          <a:effectLst/>
                        </a:rPr>
                        <a:t>Hacia el 2020</a:t>
                      </a:r>
                      <a:endParaRPr lang="es-SV" sz="20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84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2000" dirty="0" smtClean="0">
                          <a:effectLst/>
                        </a:rPr>
                        <a:t>Oferta: No diferenciada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s-SV" sz="20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s-SV" sz="20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2000" dirty="0" smtClean="0">
                          <a:effectLst/>
                        </a:rPr>
                        <a:t>Demanda</a:t>
                      </a:r>
                      <a:r>
                        <a:rPr lang="es-SV" sz="2000" baseline="0" dirty="0" smtClean="0">
                          <a:effectLst/>
                        </a:rPr>
                        <a:t> o llegada de visitantes:</a:t>
                      </a:r>
                      <a:r>
                        <a:rPr lang="es-SV" sz="2000" dirty="0" smtClean="0">
                          <a:effectLst/>
                        </a:rPr>
                        <a:t> Limitada </a:t>
                      </a:r>
                      <a:r>
                        <a:rPr lang="es-SV" sz="2000" dirty="0">
                          <a:effectLst/>
                        </a:rPr>
                        <a:t>a los domingos de </a:t>
                      </a:r>
                      <a:r>
                        <a:rPr lang="es-SV" sz="2000" dirty="0" smtClean="0">
                          <a:effectLst/>
                        </a:rPr>
                        <a:t>comercio</a:t>
                      </a:r>
                      <a:r>
                        <a:rPr lang="es-SV" sz="2000" baseline="0" dirty="0" smtClean="0">
                          <a:effectLst/>
                        </a:rPr>
                        <a:t> y fiestas</a:t>
                      </a:r>
                      <a:endParaRPr lang="es-SV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800" b="1" dirty="0" smtClean="0">
                          <a:effectLst/>
                        </a:rPr>
                        <a:t>Oferta diferenciada: </a:t>
                      </a:r>
                      <a:r>
                        <a:rPr lang="es-SV" sz="1800" b="1" dirty="0" err="1" smtClean="0">
                          <a:effectLst/>
                        </a:rPr>
                        <a:t>Yayantique</a:t>
                      </a:r>
                      <a:r>
                        <a:rPr lang="es-SV" sz="1800" b="1" dirty="0" smtClean="0">
                          <a:effectLst/>
                        </a:rPr>
                        <a:t> pueblo de encantos y</a:t>
                      </a:r>
                      <a:r>
                        <a:rPr lang="es-SV" sz="1800" b="1" baseline="0" dirty="0" smtClean="0">
                          <a:effectLst/>
                        </a:rPr>
                        <a:t> </a:t>
                      </a:r>
                      <a:r>
                        <a:rPr lang="es-SV" sz="1800" b="1" dirty="0" smtClean="0">
                          <a:effectLst/>
                        </a:rPr>
                        <a:t> bicicletas!!!!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800" dirty="0" smtClean="0">
                          <a:effectLst/>
                        </a:rPr>
                        <a:t>-Fortalecer los</a:t>
                      </a:r>
                      <a:r>
                        <a:rPr lang="es-SV" sz="1800" baseline="0" dirty="0" smtClean="0">
                          <a:effectLst/>
                        </a:rPr>
                        <a:t> festivales </a:t>
                      </a:r>
                      <a:r>
                        <a:rPr lang="es-SV" sz="1800" baseline="0" dirty="0" err="1" smtClean="0">
                          <a:effectLst/>
                        </a:rPr>
                        <a:t>turisticos</a:t>
                      </a:r>
                      <a:r>
                        <a:rPr lang="es-SV" sz="1800" baseline="0" dirty="0" smtClean="0">
                          <a:effectLst/>
                        </a:rPr>
                        <a:t> </a:t>
                      </a:r>
                      <a:r>
                        <a:rPr lang="es-SV" sz="1800" baseline="0" dirty="0" err="1" smtClean="0">
                          <a:effectLst/>
                        </a:rPr>
                        <a:t>bicicleteros</a:t>
                      </a:r>
                      <a:r>
                        <a:rPr lang="es-SV" sz="1800" baseline="0" dirty="0" smtClean="0">
                          <a:effectLst/>
                        </a:rPr>
                        <a:t> </a:t>
                      </a:r>
                      <a:r>
                        <a:rPr lang="es-SV" sz="1800" dirty="0" smtClean="0">
                          <a:effectLst/>
                        </a:rPr>
                        <a:t>como </a:t>
                      </a:r>
                      <a:r>
                        <a:rPr lang="es-SV" sz="1800" dirty="0">
                          <a:effectLst/>
                        </a:rPr>
                        <a:t>una feria emblemática </a:t>
                      </a:r>
                      <a:r>
                        <a:rPr lang="es-SV" sz="1800" dirty="0" smtClean="0">
                          <a:effectLst/>
                        </a:rPr>
                        <a:t>regional, ampliarla </a:t>
                      </a:r>
                      <a:r>
                        <a:rPr lang="es-SV" sz="1800" dirty="0">
                          <a:effectLst/>
                        </a:rPr>
                        <a:t>a los fines de semana completos </a:t>
                      </a:r>
                      <a:endParaRPr lang="es-SV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800" dirty="0" smtClean="0">
                          <a:effectLst/>
                        </a:rPr>
                        <a:t>-Complementarla </a:t>
                      </a:r>
                      <a:r>
                        <a:rPr lang="es-SV" sz="1800" dirty="0">
                          <a:effectLst/>
                        </a:rPr>
                        <a:t>con oferta de </a:t>
                      </a:r>
                      <a:r>
                        <a:rPr lang="es-SV" sz="1800" dirty="0" smtClean="0">
                          <a:effectLst/>
                        </a:rPr>
                        <a:t>naturaleza.</a:t>
                      </a:r>
                      <a:endParaRPr lang="es-SV" sz="16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Flecha derecha 4"/>
          <p:cNvSpPr/>
          <p:nvPr/>
        </p:nvSpPr>
        <p:spPr>
          <a:xfrm>
            <a:off x="2483768" y="2924944"/>
            <a:ext cx="1512168" cy="79208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15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7315200" cy="1412775"/>
          </a:xfrm>
        </p:spPr>
        <p:txBody>
          <a:bodyPr>
            <a:normAutofit/>
          </a:bodyPr>
          <a:lstStyle/>
          <a:p>
            <a:pPr lvl="0"/>
            <a:r>
              <a:rPr lang="es-ES_tradnl" b="1" dirty="0"/>
              <a:t>Visión de desarrollo turístico</a:t>
            </a:r>
            <a:r>
              <a:rPr lang="es-SV" b="1" dirty="0"/>
              <a:t/>
            </a:r>
            <a:br>
              <a:rPr lang="es-SV" b="1" dirty="0"/>
            </a:br>
            <a:r>
              <a:rPr lang="es-SV" b="1" dirty="0" smtClean="0"/>
              <a:t>Duración del viaje-estadía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026324"/>
              </p:ext>
            </p:extLst>
          </p:nvPr>
        </p:nvGraphicFramePr>
        <p:xfrm>
          <a:off x="754582" y="2277969"/>
          <a:ext cx="7489826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913"/>
                <a:gridCol w="374491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2000" dirty="0">
                          <a:effectLst/>
                        </a:rPr>
                        <a:t>Actual</a:t>
                      </a:r>
                      <a:endParaRPr lang="es-SV" sz="18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2800" dirty="0">
                          <a:effectLst/>
                        </a:rPr>
                        <a:t>Hacia el </a:t>
                      </a:r>
                      <a:r>
                        <a:rPr lang="es-SV" sz="2800" dirty="0" smtClean="0">
                          <a:effectLst/>
                        </a:rPr>
                        <a:t>2030</a:t>
                      </a:r>
                      <a:endParaRPr lang="es-SV" sz="2400" dirty="0">
                        <a:effectLst/>
                        <a:latin typeface="Candar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2400" dirty="0" smtClean="0">
                          <a:effectLst/>
                        </a:rPr>
                        <a:t>Duración </a:t>
                      </a:r>
                      <a:r>
                        <a:rPr lang="es-SV" sz="2400" dirty="0">
                          <a:effectLst/>
                        </a:rPr>
                        <a:t>del viaje: 3 horas. </a:t>
                      </a:r>
                      <a:endParaRPr lang="es-SV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2400" dirty="0" smtClean="0">
                          <a:effectLst/>
                        </a:rPr>
                        <a:t>-Duración </a:t>
                      </a:r>
                      <a:r>
                        <a:rPr lang="es-SV" sz="2400" dirty="0">
                          <a:effectLst/>
                        </a:rPr>
                        <a:t>del viaje: Un día (6 a 8 horas </a:t>
                      </a:r>
                      <a:endParaRPr lang="es-SV" sz="2400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2400" dirty="0" smtClean="0">
                          <a:effectLst/>
                        </a:rPr>
                        <a:t>- </a:t>
                      </a:r>
                      <a:r>
                        <a:rPr lang="es-SV" sz="2400" dirty="0">
                          <a:effectLst/>
                        </a:rPr>
                        <a:t>2 días 1 noche complementando con actividades familiares de naturaleza</a:t>
                      </a:r>
                      <a:r>
                        <a:rPr lang="es-SV" sz="2400" dirty="0" smtClean="0">
                          <a:effectLst/>
                        </a:rPr>
                        <a:t>).</a:t>
                      </a:r>
                      <a:endParaRPr lang="es-SV" sz="20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Flecha derecha 4"/>
          <p:cNvSpPr/>
          <p:nvPr/>
        </p:nvSpPr>
        <p:spPr>
          <a:xfrm>
            <a:off x="2555776" y="4653136"/>
            <a:ext cx="1512168" cy="79208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78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315200" cy="1412775"/>
          </a:xfrm>
        </p:spPr>
        <p:txBody>
          <a:bodyPr>
            <a:normAutofit/>
          </a:bodyPr>
          <a:lstStyle/>
          <a:p>
            <a:pPr lvl="0"/>
            <a:r>
              <a:rPr lang="es-ES_tradnl" b="1" dirty="0"/>
              <a:t>Visión de desarrollo turístico</a:t>
            </a:r>
            <a:r>
              <a:rPr lang="es-SV" b="1" dirty="0"/>
              <a:t/>
            </a:r>
            <a:br>
              <a:rPr lang="es-SV" b="1" dirty="0"/>
            </a:br>
            <a:r>
              <a:rPr lang="es-SV" b="1" dirty="0" smtClean="0"/>
              <a:t>Demanda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211909"/>
              </p:ext>
            </p:extLst>
          </p:nvPr>
        </p:nvGraphicFramePr>
        <p:xfrm>
          <a:off x="395288" y="1341438"/>
          <a:ext cx="7489826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913"/>
                <a:gridCol w="374491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600" b="1" dirty="0">
                          <a:effectLst/>
                          <a:latin typeface="+mj-lt"/>
                        </a:rPr>
                        <a:t>Actual</a:t>
                      </a:r>
                      <a:endParaRPr lang="es-SV" sz="1400" b="1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2000" b="1" dirty="0">
                          <a:effectLst/>
                          <a:latin typeface="+mj-lt"/>
                        </a:rPr>
                        <a:t>Hacia el </a:t>
                      </a:r>
                      <a:r>
                        <a:rPr lang="es-SV" sz="2000" b="1" dirty="0" smtClean="0">
                          <a:effectLst/>
                          <a:latin typeface="+mj-lt"/>
                        </a:rPr>
                        <a:t>2030</a:t>
                      </a:r>
                      <a:endParaRPr lang="es-SV" sz="1800" b="1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800" b="1" dirty="0" smtClean="0">
                          <a:effectLst/>
                          <a:latin typeface="+mj-lt"/>
                        </a:rPr>
                        <a:t>Demanda</a:t>
                      </a:r>
                      <a:r>
                        <a:rPr lang="es-SV" sz="1800" b="1" baseline="0" dirty="0" smtClean="0">
                          <a:effectLst/>
                          <a:latin typeface="+mj-lt"/>
                        </a:rPr>
                        <a:t> fin de semana:</a:t>
                      </a:r>
                      <a:r>
                        <a:rPr lang="es-SV" sz="18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SV" sz="1800" b="1" dirty="0">
                          <a:effectLst/>
                          <a:latin typeface="+mj-lt"/>
                        </a:rPr>
                        <a:t>local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800" b="1" dirty="0" smtClean="0">
                          <a:effectLst/>
                          <a:latin typeface="+mj-lt"/>
                        </a:rPr>
                        <a:t>400 de </a:t>
                      </a:r>
                      <a:r>
                        <a:rPr lang="es-SV" sz="1800" b="1" dirty="0">
                          <a:effectLst/>
                          <a:latin typeface="+mj-lt"/>
                        </a:rPr>
                        <a:t>cantones </a:t>
                      </a:r>
                      <a:endParaRPr lang="es-SV" sz="1800" b="1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800" b="1" dirty="0" smtClean="0">
                          <a:effectLst/>
                          <a:latin typeface="+mj-lt"/>
                        </a:rPr>
                        <a:t>25 </a:t>
                      </a:r>
                      <a:r>
                        <a:rPr lang="es-SV" sz="1800" b="1" dirty="0">
                          <a:effectLst/>
                          <a:latin typeface="+mj-lt"/>
                        </a:rPr>
                        <a:t>de San </a:t>
                      </a:r>
                      <a:r>
                        <a:rPr lang="es-SV" sz="1800" b="1" dirty="0" smtClean="0">
                          <a:effectLst/>
                          <a:latin typeface="+mj-lt"/>
                        </a:rPr>
                        <a:t>Miguel</a:t>
                      </a:r>
                      <a:endParaRPr lang="es-SV" sz="1600" b="1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800" b="1" dirty="0" smtClean="0">
                          <a:effectLst/>
                          <a:latin typeface="+mj-lt"/>
                        </a:rPr>
                        <a:t>-Demanda fin de semana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800" b="1" dirty="0" smtClean="0">
                          <a:effectLst/>
                          <a:latin typeface="+mj-lt"/>
                        </a:rPr>
                        <a:t>200</a:t>
                      </a:r>
                      <a:r>
                        <a:rPr lang="es-SV" sz="1800" b="1" baseline="0" dirty="0" smtClean="0">
                          <a:effectLst/>
                          <a:latin typeface="+mj-lt"/>
                        </a:rPr>
                        <a:t> de cantones</a:t>
                      </a:r>
                      <a:r>
                        <a:rPr lang="es-SV" sz="1800" b="1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800" b="1" dirty="0" smtClean="0">
                          <a:effectLst/>
                          <a:latin typeface="+mj-lt"/>
                        </a:rPr>
                        <a:t>100 de San</a:t>
                      </a:r>
                      <a:r>
                        <a:rPr lang="es-SV" sz="1800" b="1" baseline="0" dirty="0" smtClean="0">
                          <a:effectLst/>
                          <a:latin typeface="+mj-lt"/>
                        </a:rPr>
                        <a:t> Miguel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8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100 de La Unión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8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100 de todo el país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6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Entre semana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28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           0... 5... 0... 2...</a:t>
                      </a:r>
                      <a:endParaRPr lang="es-SV" sz="2800" b="1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6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Entre</a:t>
                      </a:r>
                      <a:r>
                        <a:rPr lang="es-SV" sz="16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semana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6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40 de todo el país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40 del extranjero</a:t>
                      </a:r>
                      <a:endParaRPr lang="es-SV" sz="1400" b="1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s-SV" sz="1600" b="1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Flecha derecha 4"/>
          <p:cNvSpPr/>
          <p:nvPr/>
        </p:nvSpPr>
        <p:spPr>
          <a:xfrm>
            <a:off x="2555776" y="3501008"/>
            <a:ext cx="1512168" cy="79208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78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848872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395536" y="332656"/>
            <a:ext cx="2646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/>
              <a:t>Para lograr nuestros objetivos, trabajaremos en cinco líneas </a:t>
            </a:r>
            <a:r>
              <a:rPr lang="es-ES_tradnl" sz="2000" dirty="0" smtClean="0"/>
              <a:t>estratégicas</a:t>
            </a:r>
            <a:r>
              <a:rPr lang="es-SV" sz="2000" dirty="0"/>
              <a:t/>
            </a:r>
            <a:br>
              <a:rPr lang="es-SV" sz="2000" dirty="0"/>
            </a:br>
            <a:r>
              <a:rPr lang="es-ES_tradnl" sz="2000" dirty="0"/>
              <a:t> 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7303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Infraestructura y equipamiento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70255"/>
              </p:ext>
            </p:extLst>
          </p:nvPr>
        </p:nvGraphicFramePr>
        <p:xfrm>
          <a:off x="395536" y="1700808"/>
          <a:ext cx="820916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90490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8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/>
                          <a:cs typeface="MS PGothic"/>
                        </a:rPr>
                        <a:t>Lugar</a:t>
                      </a:r>
                      <a:endParaRPr lang="es-ES_tradnl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8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/>
                          <a:cs typeface="MS PGothic"/>
                        </a:rPr>
                        <a:t>Proyectos</a:t>
                      </a:r>
                      <a:endParaRPr lang="es-ES_tradnl" sz="18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 err="1" smtClean="0">
                          <a:effectLst/>
                          <a:latin typeface="+mj-lt"/>
                          <a:ea typeface="MS Mincho"/>
                          <a:cs typeface="Cambria"/>
                        </a:rPr>
                        <a:t>Yayantique</a:t>
                      </a:r>
                      <a:r>
                        <a:rPr lang="es-ES_tradnl" sz="1800" b="1" dirty="0" smtClean="0">
                          <a:effectLst/>
                          <a:latin typeface="+mj-lt"/>
                          <a:ea typeface="MS Mincho"/>
                          <a:cs typeface="Cambria"/>
                        </a:rPr>
                        <a:t> </a:t>
                      </a:r>
                      <a:r>
                        <a:rPr lang="es-ES_tradnl" sz="1800" b="1" dirty="0">
                          <a:effectLst/>
                          <a:latin typeface="+mj-lt"/>
                          <a:ea typeface="MS Mincho"/>
                          <a:cs typeface="Cambria"/>
                        </a:rPr>
                        <a:t>pueblo</a:t>
                      </a:r>
                      <a:endParaRPr lang="es-ES_tradnl" sz="1800" b="1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800" b="1" dirty="0" err="1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Kiosko</a:t>
                      </a:r>
                      <a:r>
                        <a:rPr lang="es-ES_tradnl" sz="1800" b="1" baseline="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de </a:t>
                      </a:r>
                      <a:r>
                        <a:rPr lang="es-ES_tradnl" sz="1800" b="1" baseline="0" dirty="0" err="1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informacion</a:t>
                      </a:r>
                      <a:r>
                        <a:rPr lang="es-ES_tradnl" sz="1800" b="1" baseline="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s-ES_tradnl" sz="1800" b="1" baseline="0" dirty="0" err="1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turistica</a:t>
                      </a:r>
                      <a:r>
                        <a:rPr lang="es-ES_tradnl" sz="1800" b="1" baseline="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y </a:t>
                      </a:r>
                      <a:r>
                        <a:rPr lang="es-ES_tradnl" sz="1800" b="1" baseline="0" dirty="0" err="1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comercializacion</a:t>
                      </a:r>
                      <a:r>
                        <a:rPr lang="es-ES_tradnl" sz="1800" b="1" baseline="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artesanal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8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Cerro</a:t>
                      </a:r>
                      <a:r>
                        <a:rPr lang="es-ES_tradnl" sz="18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San </a:t>
                      </a:r>
                      <a:r>
                        <a:rPr lang="es-ES_tradnl" sz="1800" b="1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Cristobal</a:t>
                      </a:r>
                      <a:r>
                        <a:rPr lang="es-ES_tradnl" sz="18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, Cueva La </a:t>
                      </a:r>
                      <a:r>
                        <a:rPr lang="es-ES_tradnl" sz="1800" b="1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Culquinta</a:t>
                      </a:r>
                      <a:r>
                        <a:rPr lang="es-ES_tradnl" sz="18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, El Reservorio.</a:t>
                      </a:r>
                      <a:endParaRPr lang="es-ES_tradnl" sz="1800" b="1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800" b="1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Construcción </a:t>
                      </a:r>
                      <a:r>
                        <a:rPr lang="es-ES_tradnl" sz="18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de senderos, </a:t>
                      </a:r>
                      <a:r>
                        <a:rPr lang="es-ES_tradnl" sz="1800" b="1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proteccion</a:t>
                      </a:r>
                      <a:r>
                        <a:rPr lang="es-ES_tradnl" sz="18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, interpretación y</a:t>
                      </a:r>
                      <a:r>
                        <a:rPr lang="es-ES_tradnl" sz="18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s-ES_tradnl" sz="18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miradores paisajísticos;</a:t>
                      </a:r>
                      <a:r>
                        <a:rPr lang="es-ES_tradnl" sz="18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s-ES_tradnl" sz="1800" b="1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asi</a:t>
                      </a:r>
                      <a:r>
                        <a:rPr lang="es-ES_tradnl" sz="18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como </a:t>
                      </a:r>
                      <a:r>
                        <a:rPr lang="es-ES_tradnl" sz="1800" b="1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tambien</a:t>
                      </a:r>
                      <a:r>
                        <a:rPr lang="es-ES_tradnl" sz="18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, con </a:t>
                      </a:r>
                      <a:r>
                        <a:rPr lang="es-ES_tradnl" sz="1800" b="1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interes</a:t>
                      </a:r>
                      <a:r>
                        <a:rPr lang="es-ES_tradnl" sz="18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educativo.</a:t>
                      </a:r>
                      <a:endParaRPr lang="es-ES_tradnl" sz="1800" b="1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800" b="1" dirty="0">
                          <a:effectLst/>
                          <a:latin typeface="+mj-lt"/>
                          <a:ea typeface="MS Mincho"/>
                          <a:cs typeface="Cambria"/>
                        </a:rPr>
                        <a:t> </a:t>
                      </a:r>
                      <a:r>
                        <a:rPr lang="es-SV" sz="1800" b="1" dirty="0" smtClean="0">
                          <a:effectLst/>
                          <a:latin typeface="+mj-lt"/>
                          <a:ea typeface="MS Mincho"/>
                          <a:cs typeface="Cambria"/>
                        </a:rPr>
                        <a:t>Calles</a:t>
                      </a:r>
                      <a:endParaRPr lang="es-ES_tradnl" sz="1800" b="1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SV" sz="18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Calle </a:t>
                      </a:r>
                      <a:r>
                        <a:rPr lang="es-SV" sz="1800" b="1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de </a:t>
                      </a:r>
                      <a:r>
                        <a:rPr lang="es-SV" sz="18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acceso </a:t>
                      </a:r>
                      <a:r>
                        <a:rPr lang="es-SV" sz="1800" b="1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balastrada</a:t>
                      </a:r>
                      <a:r>
                        <a:rPr lang="es-SV" sz="18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s-SV" sz="1800" b="1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y floreados con árboles y </a:t>
                      </a:r>
                      <a:r>
                        <a:rPr lang="es-SV" sz="18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veraneras</a:t>
                      </a:r>
                      <a:endParaRPr lang="es-ES_tradnl" sz="1800" b="1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755576" y="5301208"/>
            <a:ext cx="7315200" cy="15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 rtl="0">
              <a:spcBef>
                <a:spcPct val="0"/>
              </a:spcBef>
            </a:pPr>
            <a:r>
              <a:rPr lang="es-ES_tradnl" sz="6000" b="1" dirty="0" err="1" smtClean="0"/>
              <a:t>Yayantique</a:t>
            </a:r>
            <a:r>
              <a:rPr lang="es-ES_tradnl" sz="6000" b="1" dirty="0" smtClean="0"/>
              <a:t> de encantos y  bicicletas</a:t>
            </a:r>
            <a:r>
              <a:rPr lang="es-SV" sz="6000" b="1" dirty="0" smtClean="0"/>
              <a:t/>
            </a:r>
            <a:br>
              <a:rPr lang="es-SV" sz="6000" b="1" dirty="0" smtClean="0"/>
            </a:b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85914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Animación cultural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302557"/>
              </p:ext>
            </p:extLst>
          </p:nvPr>
        </p:nvGraphicFramePr>
        <p:xfrm>
          <a:off x="323528" y="2060848"/>
          <a:ext cx="8209160" cy="219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90490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/>
                          <a:cs typeface="MS PGothic"/>
                        </a:rPr>
                        <a:t>Lugar</a:t>
                      </a: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/>
                          <a:cs typeface="MS PGothic"/>
                        </a:rPr>
                        <a:t>Proyectos</a:t>
                      </a:r>
                      <a:endParaRPr lang="es-ES_trad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 err="1" smtClean="0">
                          <a:effectLst/>
                          <a:latin typeface="+mj-lt"/>
                          <a:ea typeface="MS Mincho"/>
                          <a:cs typeface="Cambria"/>
                        </a:rPr>
                        <a:t>Yayantique</a:t>
                      </a:r>
                      <a:r>
                        <a:rPr lang="es-ES_tradnl" sz="2400" dirty="0" smtClean="0">
                          <a:effectLst/>
                          <a:latin typeface="+mj-lt"/>
                          <a:ea typeface="MS Mincho"/>
                          <a:cs typeface="Cambria"/>
                        </a:rPr>
                        <a:t> </a:t>
                      </a:r>
                      <a:r>
                        <a:rPr lang="es-ES_tradnl" sz="2400" dirty="0">
                          <a:effectLst/>
                          <a:latin typeface="+mj-lt"/>
                          <a:ea typeface="MS Mincho"/>
                          <a:cs typeface="Cambria"/>
                        </a:rPr>
                        <a:t>pueblo</a:t>
                      </a:r>
                      <a:endParaRPr lang="es-ES_tradnl" sz="2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Centro de interpretación </a:t>
                      </a:r>
                      <a:r>
                        <a:rPr lang="es-ES_tradnl" sz="24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en</a:t>
                      </a:r>
                      <a:r>
                        <a:rPr lang="es-ES_tradnl" sz="2400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la Cueva La </a:t>
                      </a:r>
                      <a:r>
                        <a:rPr lang="es-ES_tradnl" sz="2400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Culquinta</a:t>
                      </a:r>
                      <a:r>
                        <a:rPr lang="es-ES_tradnl" sz="2400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y Mirador en Cerro San </a:t>
                      </a:r>
                      <a:r>
                        <a:rPr lang="es-ES_tradnl" sz="2400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Cristobal</a:t>
                      </a: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67544" y="4653136"/>
            <a:ext cx="7992888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 rtl="0">
              <a:spcBef>
                <a:spcPct val="0"/>
              </a:spcBef>
            </a:pPr>
            <a:r>
              <a:rPr lang="es-ES_tradnl" sz="6000" b="1" dirty="0" err="1" smtClean="0"/>
              <a:t>Yayantique</a:t>
            </a:r>
            <a:r>
              <a:rPr lang="es-ES_tradnl" sz="6000" b="1" dirty="0" smtClean="0"/>
              <a:t> pueblo de encantos y bicicletas </a:t>
            </a:r>
            <a:r>
              <a:rPr lang="es-SV" sz="6000" b="1" dirty="0" smtClean="0"/>
              <a:t/>
            </a:r>
            <a:br>
              <a:rPr lang="es-SV" sz="6000" b="1" dirty="0" smtClean="0"/>
            </a:b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6058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Promoción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541186"/>
              </p:ext>
            </p:extLst>
          </p:nvPr>
        </p:nvGraphicFramePr>
        <p:xfrm>
          <a:off x="395536" y="1499592"/>
          <a:ext cx="82091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90490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/>
                          <a:cs typeface="MS PGothic"/>
                        </a:rPr>
                        <a:t>Lugar</a:t>
                      </a:r>
                      <a:endParaRPr lang="es-ES_tradnl" sz="2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/>
                          <a:cs typeface="MS PGothic"/>
                        </a:rPr>
                        <a:t>Proyectos</a:t>
                      </a:r>
                      <a:endParaRPr lang="es-ES_tradnl" sz="20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err="1" smtClean="0">
                          <a:effectLst/>
                          <a:latin typeface="+mj-lt"/>
                          <a:ea typeface="MS Mincho"/>
                          <a:cs typeface="Cambria"/>
                        </a:rPr>
                        <a:t>Yayantique</a:t>
                      </a:r>
                      <a:r>
                        <a:rPr lang="es-ES_tradnl" sz="2000" dirty="0" smtClean="0">
                          <a:effectLst/>
                          <a:latin typeface="+mj-lt"/>
                          <a:ea typeface="MS Mincho"/>
                          <a:cs typeface="Cambria"/>
                        </a:rPr>
                        <a:t> </a:t>
                      </a:r>
                      <a:endParaRPr lang="es-ES_tradnl" sz="20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Crear una guía de turismo</a:t>
                      </a:r>
                      <a:endParaRPr lang="es-ES_tradnl" sz="2000" b="1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/>
                          <a:cs typeface="MS PGothic"/>
                        </a:rPr>
                        <a:t> </a:t>
                      </a:r>
                      <a:endParaRPr lang="es-ES_tradnl" sz="20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Elaborar</a:t>
                      </a:r>
                      <a:r>
                        <a:rPr lang="es-ES_tradnl" sz="20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material de promoción</a:t>
                      </a:r>
                      <a:endParaRPr lang="es-ES_tradnl" sz="2000" b="1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20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Elaborar nuestro mapa</a:t>
                      </a:r>
                      <a:endParaRPr lang="es-ES_tradnl" sz="2000" b="1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s-ES_tradnl" sz="2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Ir a eventos de promoción como Pueblos vivos y otros</a:t>
                      </a:r>
                      <a:endParaRPr lang="es-ES_tradnl" sz="2000" b="1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s-ES_tradnl" sz="2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000" b="1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Hacer</a:t>
                      </a:r>
                      <a:r>
                        <a:rPr lang="es-ES_tradnl" sz="2000" b="1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viajes de familiarización para que nos conozcan</a:t>
                      </a:r>
                      <a:endParaRPr lang="es-ES_tradnl" sz="2000" b="1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251520" y="522920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 rtl="0">
              <a:spcBef>
                <a:spcPct val="0"/>
              </a:spcBef>
            </a:pPr>
            <a:r>
              <a:rPr lang="es-ES_tradnl" sz="4400" b="1" dirty="0" err="1" smtClean="0"/>
              <a:t>Yayantique</a:t>
            </a:r>
            <a:r>
              <a:rPr lang="es-ES_tradnl" sz="4400" b="1" dirty="0" smtClean="0"/>
              <a:t> de encantos y Bicicletas</a:t>
            </a:r>
            <a:endParaRPr lang="es-SV" sz="4400" dirty="0"/>
          </a:p>
        </p:txBody>
      </p:sp>
    </p:spTree>
    <p:extLst>
      <p:ext uri="{BB962C8B-B14F-4D97-AF65-F5344CB8AC3E}">
        <p14:creationId xmlns:p14="http://schemas.microsoft.com/office/powerpoint/2010/main" val="26058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Formación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058115"/>
              </p:ext>
            </p:extLst>
          </p:nvPr>
        </p:nvGraphicFramePr>
        <p:xfrm>
          <a:off x="395536" y="1700808"/>
          <a:ext cx="820916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90490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/>
                          <a:cs typeface="MS PGothic"/>
                        </a:rPr>
                        <a:t>Lugar</a:t>
                      </a: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/>
                          <a:cs typeface="MS PGothic"/>
                        </a:rPr>
                        <a:t>Proyectos</a:t>
                      </a:r>
                      <a:endParaRPr lang="es-ES_trad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 err="1" smtClean="0">
                          <a:effectLst/>
                          <a:latin typeface="+mj-lt"/>
                          <a:ea typeface="MS Mincho"/>
                          <a:cs typeface="Cambria"/>
                        </a:rPr>
                        <a:t>Yayantique</a:t>
                      </a:r>
                      <a:r>
                        <a:rPr lang="es-ES_tradnl" sz="2400" dirty="0" smtClean="0">
                          <a:effectLst/>
                          <a:latin typeface="+mj-lt"/>
                          <a:ea typeface="MS Mincho"/>
                          <a:cs typeface="Cambria"/>
                        </a:rPr>
                        <a:t> </a:t>
                      </a:r>
                      <a:endParaRPr lang="es-ES_tradnl" sz="2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Talleres de </a:t>
                      </a:r>
                      <a:r>
                        <a:rPr lang="es-ES_tradnl" sz="240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artesanias</a:t>
                      </a: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/>
                          <a:cs typeface="MS PGothic"/>
                        </a:rPr>
                        <a:t> </a:t>
                      </a:r>
                      <a:endParaRPr lang="es-ES_tradnl" sz="2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Talleres de embalaje artesanal</a:t>
                      </a: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2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Talleres de administración</a:t>
                      </a: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Talleres de mercadeo</a:t>
                      </a: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-180528" y="4497043"/>
            <a:ext cx="9001000" cy="18842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 rtl="0">
              <a:spcBef>
                <a:spcPct val="0"/>
              </a:spcBef>
            </a:pPr>
            <a:r>
              <a:rPr lang="es-ES_tradnl" sz="6000" b="1" dirty="0" err="1" smtClean="0"/>
              <a:t>Yayantique</a:t>
            </a:r>
            <a:r>
              <a:rPr lang="es-ES_tradnl" sz="6000" b="1" dirty="0" smtClean="0"/>
              <a:t> de encantos y Bicicletas</a:t>
            </a:r>
            <a:r>
              <a:rPr lang="es-SV" sz="6000" b="1" dirty="0" smtClean="0"/>
              <a:t/>
            </a:r>
            <a:br>
              <a:rPr lang="es-SV" sz="6000" b="1" dirty="0" smtClean="0"/>
            </a:b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5724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organizacional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728018"/>
              </p:ext>
            </p:extLst>
          </p:nvPr>
        </p:nvGraphicFramePr>
        <p:xfrm>
          <a:off x="395536" y="1556792"/>
          <a:ext cx="820916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90490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/>
                          <a:cs typeface="MS PGothic"/>
                        </a:rPr>
                        <a:t>Lugar</a:t>
                      </a: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/>
                          <a:cs typeface="MS PGothic"/>
                        </a:rPr>
                        <a:t>Proyectos</a:t>
                      </a:r>
                      <a:endParaRPr lang="es-ES_trad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 err="1" smtClean="0">
                          <a:effectLst/>
                          <a:latin typeface="+mj-lt"/>
                          <a:ea typeface="MS Mincho"/>
                          <a:cs typeface="Cambria"/>
                        </a:rPr>
                        <a:t>Yayantique</a:t>
                      </a:r>
                      <a:r>
                        <a:rPr lang="es-ES_tradnl" sz="2400" dirty="0" smtClean="0">
                          <a:effectLst/>
                          <a:latin typeface="+mj-lt"/>
                          <a:ea typeface="MS Mincho"/>
                          <a:cs typeface="Cambria"/>
                        </a:rPr>
                        <a:t> </a:t>
                      </a:r>
                      <a:endParaRPr lang="es-ES_tradnl" sz="2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Seguir</a:t>
                      </a:r>
                      <a:r>
                        <a:rPr lang="es-ES_tradnl" sz="2400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nuestro concepto rector</a:t>
                      </a:r>
                      <a:r>
                        <a:rPr lang="es-ES_tradnl" sz="24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/>
                          <a:cs typeface="MS PGothic"/>
                        </a:rPr>
                        <a:t> </a:t>
                      </a:r>
                      <a:endParaRPr lang="es-ES_tradnl" sz="2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Participar en el CDT Regional</a:t>
                      </a: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2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Puntualizar nuestras reglas</a:t>
                      </a: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24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Lograr que todos</a:t>
                      </a:r>
                      <a:r>
                        <a:rPr lang="es-ES_tradnl" sz="2400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ustedes participen</a:t>
                      </a:r>
                      <a:endParaRPr lang="es-ES_trad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-324544" y="4209011"/>
            <a:ext cx="9468544" cy="2460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 rtl="0">
              <a:spcBef>
                <a:spcPct val="0"/>
              </a:spcBef>
            </a:pPr>
            <a:r>
              <a:rPr lang="es-ES_tradnl" sz="4800" b="1" dirty="0" err="1" smtClean="0"/>
              <a:t>Yayantique</a:t>
            </a:r>
            <a:r>
              <a:rPr lang="es-ES_tradnl" sz="4800" b="1" dirty="0" smtClean="0"/>
              <a:t> de encantos y Bicicletas </a:t>
            </a:r>
            <a:r>
              <a:rPr lang="es-SV" sz="4800" b="1" dirty="0" smtClean="0"/>
              <a:t/>
            </a:r>
            <a:br>
              <a:rPr lang="es-SV" sz="4800" b="1" dirty="0" smtClean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4155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 estrella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340769"/>
            <a:ext cx="7488832" cy="720079"/>
          </a:xfrm>
        </p:spPr>
        <p:txBody>
          <a:bodyPr/>
          <a:lstStyle/>
          <a:p>
            <a:r>
              <a:rPr lang="es-ES" dirty="0" smtClean="0"/>
              <a:t>Construir un </a:t>
            </a:r>
            <a:r>
              <a:rPr lang="es-ES" dirty="0" err="1" smtClean="0"/>
              <a:t>Kiosko</a:t>
            </a:r>
            <a:r>
              <a:rPr lang="es-ES" dirty="0" smtClean="0"/>
              <a:t> para dar informaci</a:t>
            </a:r>
            <a:r>
              <a:rPr lang="es-ES" dirty="0" smtClean="0"/>
              <a:t>ón turística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060848"/>
            <a:ext cx="5040560" cy="46036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92896"/>
            <a:ext cx="2514352" cy="29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8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/>
            <a:r>
              <a:rPr lang="es-ES_tradnl" sz="3200" b="1" dirty="0" smtClean="0">
                <a:solidFill>
                  <a:srgbClr val="FFFF00"/>
                </a:solidFill>
              </a:rPr>
              <a:t>Hicimos un plan para hacer el concepto rector</a:t>
            </a:r>
            <a:endParaRPr lang="es-SV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86671"/>
              </p:ext>
            </p:extLst>
          </p:nvPr>
        </p:nvGraphicFramePr>
        <p:xfrm>
          <a:off x="971600" y="2204864"/>
          <a:ext cx="7272811" cy="3639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973"/>
                <a:gridCol w="1038973"/>
                <a:gridCol w="1038973"/>
                <a:gridCol w="1038973"/>
                <a:gridCol w="1038973"/>
                <a:gridCol w="1038973"/>
                <a:gridCol w="103897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Agosto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Septiembre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Octubre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Noviembre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Febrero</a:t>
                      </a:r>
                      <a:endParaRPr lang="es-ES_tradnl" sz="11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¿Quienes somos?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Diseño del concepto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CDT</a:t>
                      </a:r>
                      <a:r>
                        <a:rPr lang="es-ES_tradnl" sz="1100" baseline="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 y Alcaldía</a:t>
                      </a:r>
                      <a:endParaRPr lang="es-ES_tradnl" sz="11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1DE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¿Dónde estamos?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Diagnóstico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30200" algn="l"/>
                        </a:tabLst>
                        <a:defRPr/>
                      </a:pPr>
                      <a:r>
                        <a:rPr lang="es-ES_tradnl" sz="110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CDT</a:t>
                      </a:r>
                      <a:r>
                        <a:rPr lang="es-ES_tradnl" sz="1100" baseline="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 y Alcaldía</a:t>
                      </a:r>
                      <a:endParaRPr lang="es-ES_tradnl" sz="1100" dirty="0" smtClean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00" algn="l"/>
                        </a:tabLst>
                      </a:pPr>
                      <a:r>
                        <a:rPr lang="es-ES_tradnl" sz="11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	</a:t>
                      </a:r>
                      <a:endParaRPr lang="es-ES_tradnl" sz="11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1DE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CDT</a:t>
                      </a:r>
                      <a:r>
                        <a:rPr lang="es-ES_tradnl" sz="1100" baseline="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 y Alcaldía</a:t>
                      </a:r>
                      <a:endParaRPr lang="es-ES_tradnl" sz="1100" dirty="0" smtClean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11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1DE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¿A dónde queremos llegar?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Visión, misión y objetivos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CDT</a:t>
                      </a:r>
                      <a:r>
                        <a:rPr lang="es-ES_tradnl" sz="1100" baseline="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 y Alcaldía</a:t>
                      </a:r>
                      <a:endParaRPr lang="es-ES_tradnl" sz="1100" dirty="0" smtClean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11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1DE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¿Qué hacemos para lograrlo?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Estrategias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CDT</a:t>
                      </a:r>
                      <a:r>
                        <a:rPr lang="es-ES_tradnl" sz="1100" baseline="0" dirty="0" smtClean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 y Alcaldía</a:t>
                      </a:r>
                      <a:endParaRPr lang="es-ES_tradnl" sz="1100" dirty="0" smtClean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11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1DE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¿Cómo, cuándo, dónde y con quién lo hacemos?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Plan de acción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ndara"/>
                          <a:ea typeface="MS Mincho"/>
                          <a:cs typeface="Times New Roman"/>
                        </a:rPr>
                        <a:t> </a:t>
                      </a:r>
                      <a:endParaRPr lang="es-ES_tradnl" sz="110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Candara"/>
                          <a:ea typeface="MS Mincho"/>
                          <a:cs typeface="Times New Roman"/>
                        </a:rPr>
                        <a:t>Todos</a:t>
                      </a:r>
                      <a:endParaRPr lang="es-ES_tradnl" sz="1100" dirty="0">
                        <a:effectLst/>
                        <a:latin typeface="Candar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1DE45"/>
                    </a:solidFill>
                  </a:tcPr>
                </a:tc>
              </a:tr>
            </a:tbl>
          </a:graphicData>
        </a:graphic>
      </p:graphicFrame>
      <p:sp>
        <p:nvSpPr>
          <p:cNvPr id="4" name="Flecha derecha 3"/>
          <p:cNvSpPr/>
          <p:nvPr/>
        </p:nvSpPr>
        <p:spPr>
          <a:xfrm rot="5400000">
            <a:off x="6948264" y="3429000"/>
            <a:ext cx="1512168" cy="79208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35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717032"/>
            <a:ext cx="8532440" cy="2304256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¡Muchas gracias!</a:t>
            </a:r>
            <a:br>
              <a:rPr lang="es-ES" sz="4400" dirty="0" smtClean="0"/>
            </a:br>
            <a:r>
              <a:rPr lang="es-ES" sz="4400" dirty="0"/>
              <a:t/>
            </a:r>
            <a:br>
              <a:rPr lang="es-ES" sz="4400" dirty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>CDT de Yayantique, </a:t>
            </a:r>
            <a:br>
              <a:rPr lang="es-ES" sz="4400" dirty="0" smtClean="0"/>
            </a:br>
            <a:r>
              <a:rPr lang="es-ES" sz="4400" dirty="0" smtClean="0"/>
              <a:t> pueblo de encantos y bicicletas te espera!!!!!!</a:t>
            </a:r>
            <a:endParaRPr lang="es-ES" sz="4400" dirty="0"/>
          </a:p>
        </p:txBody>
      </p:sp>
      <p:sp>
        <p:nvSpPr>
          <p:cNvPr id="3" name="Rectangle 9"/>
          <p:cNvSpPr/>
          <p:nvPr/>
        </p:nvSpPr>
        <p:spPr>
          <a:xfrm>
            <a:off x="98232" y="357783"/>
            <a:ext cx="188576" cy="1251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0"/>
          <p:cNvSpPr/>
          <p:nvPr/>
        </p:nvSpPr>
        <p:spPr>
          <a:xfrm>
            <a:off x="0" y="0"/>
            <a:ext cx="9144000" cy="1980933"/>
          </a:xfrm>
          <a:prstGeom prst="rect">
            <a:avLst/>
          </a:prstGeom>
          <a:solidFill>
            <a:srgbClr val="B1D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0" y="0"/>
            <a:ext cx="1835696" cy="1988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2123728" y="188640"/>
            <a:ext cx="61350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Chalkduster"/>
                <a:cs typeface="Chalkduster"/>
              </a:rPr>
              <a:t>Yayantique</a:t>
            </a:r>
          </a:p>
          <a:p>
            <a:r>
              <a:rPr lang="es-ES" sz="4000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r>
              <a:rPr lang="es-ES" sz="3200" dirty="0" smtClean="0">
                <a:solidFill>
                  <a:schemeClr val="bg1"/>
                </a:solidFill>
                <a:latin typeface="Chalkduster"/>
                <a:cs typeface="Chalkduster"/>
              </a:rPr>
              <a:t> pueblo de encantos y bicicletas</a:t>
            </a:r>
            <a:endParaRPr lang="es-ES" sz="40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280" y="188640"/>
            <a:ext cx="769122" cy="17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5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es-ES_tradnl" sz="3600" b="1" dirty="0">
                <a:solidFill>
                  <a:srgbClr val="FFFF00"/>
                </a:solidFill>
              </a:rPr>
              <a:t>¿Para qué queremos al turismo en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Yayantique</a:t>
            </a:r>
            <a:r>
              <a:rPr lang="es-ES_tradnl" sz="3600" b="1" dirty="0" smtClean="0">
                <a:solidFill>
                  <a:srgbClr val="FFFF00"/>
                </a:solidFill>
              </a:rPr>
              <a:t>?</a:t>
            </a:r>
            <a:endParaRPr lang="es-SV" sz="3600" dirty="0">
              <a:solidFill>
                <a:srgbClr val="FFFF00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ES_tradnl" sz="2800" dirty="0"/>
              <a:t>P</a:t>
            </a:r>
            <a:r>
              <a:rPr lang="es-ES_tradnl" sz="2800" dirty="0" smtClean="0"/>
              <a:t>ara </a:t>
            </a:r>
            <a:r>
              <a:rPr lang="es-ES_tradnl" sz="2800" dirty="0"/>
              <a:t>que puedan ver la belleza de nuestra gente, nuestras costumbres y tradiciones que son únicas. </a:t>
            </a:r>
            <a:endParaRPr lang="es-ES_tradnl" sz="2800" dirty="0" smtClean="0"/>
          </a:p>
          <a:p>
            <a:pPr lvl="0"/>
            <a:r>
              <a:rPr lang="es-ES_tradnl" sz="2800" dirty="0" smtClean="0"/>
              <a:t>Que </a:t>
            </a:r>
            <a:r>
              <a:rPr lang="es-ES_tradnl" sz="2800" dirty="0"/>
              <a:t>nos reconozcan, que sepan que </a:t>
            </a:r>
            <a:r>
              <a:rPr lang="es-ES_tradnl" sz="2800" dirty="0" err="1"/>
              <a:t>Yayantique</a:t>
            </a:r>
            <a:r>
              <a:rPr lang="es-ES_tradnl" sz="2800" dirty="0"/>
              <a:t> existe, que sepa que tenemos variedad de frutas como mango, jocote, naranja, tamarindo</a:t>
            </a:r>
            <a:r>
              <a:rPr lang="es-ES_tradnl" sz="2800" dirty="0" smtClean="0"/>
              <a:t>,</a:t>
            </a:r>
            <a:endParaRPr lang="en-US" sz="2800" dirty="0"/>
          </a:p>
          <a:p>
            <a:pPr lvl="0"/>
            <a:r>
              <a:rPr lang="es-ES_tradnl" sz="2800" dirty="0" smtClean="0"/>
              <a:t>Que </a:t>
            </a:r>
            <a:r>
              <a:rPr lang="es-ES_tradnl" sz="2800" dirty="0"/>
              <a:t>vengan a ver el parque , la aparición de la virgen en una roca , y una larga caminata extrema a la cueva la </a:t>
            </a:r>
            <a:r>
              <a:rPr lang="es-ES_tradnl" sz="2800" dirty="0" err="1"/>
              <a:t>culquinta</a:t>
            </a:r>
            <a:r>
              <a:rPr lang="es-ES_tradnl" sz="2800" dirty="0"/>
              <a:t> para llevarse una buena impresión de nuestro pueblo</a:t>
            </a:r>
            <a:endParaRPr lang="en-US" sz="2800" dirty="0"/>
          </a:p>
          <a:p>
            <a:r>
              <a:rPr lang="es-ES_tradnl" sz="2800" dirty="0"/>
              <a:t>I</a:t>
            </a:r>
            <a:r>
              <a:rPr lang="es-ES_tradnl" sz="2800" dirty="0" smtClean="0"/>
              <a:t>ngresos </a:t>
            </a:r>
            <a:r>
              <a:rPr lang="es-ES_tradnl" sz="2800" dirty="0"/>
              <a:t>y desarrollo del pueblo promoviendo los diferentes festivales turísticos , comercio que hay variedad de artesanías y gastronomía de </a:t>
            </a:r>
            <a:r>
              <a:rPr lang="es-ES_tradnl" sz="2800" dirty="0" err="1"/>
              <a:t>Yayantique</a:t>
            </a:r>
            <a:r>
              <a:rPr lang="en-US" sz="2800" dirty="0"/>
              <a:t> </a:t>
            </a:r>
            <a:endParaRPr lang="es-SV" sz="2800" dirty="0"/>
          </a:p>
          <a:p>
            <a:pPr algn="ctr"/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400866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3612477"/>
          </a:xfrm>
        </p:spPr>
        <p:txBody>
          <a:bodyPr>
            <a:normAutofit/>
          </a:bodyPr>
          <a:lstStyle/>
          <a:p>
            <a:pPr lvl="0"/>
            <a:r>
              <a:rPr lang="es-ES_tradnl" sz="6000" b="1" dirty="0"/>
              <a:t>¿Quienes somos? </a:t>
            </a:r>
            <a:r>
              <a:rPr lang="es-SV" sz="6000" b="1" dirty="0"/>
              <a:t/>
            </a:r>
            <a:br>
              <a:rPr lang="es-SV" sz="6000" b="1" dirty="0"/>
            </a:br>
            <a:endParaRPr lang="es-SV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H="1">
            <a:off x="9998888" y="6381328"/>
            <a:ext cx="45719" cy="144016"/>
          </a:xfrm>
        </p:spPr>
        <p:txBody>
          <a:bodyPr>
            <a:normAutofit fontScale="25000" lnSpcReduction="20000"/>
          </a:bodyPr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0084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Ubicación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861235" cy="468052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547664" y="3356992"/>
            <a:ext cx="720080" cy="720080"/>
          </a:xfrm>
          <a:prstGeom prst="ellipse">
            <a:avLst/>
          </a:prstGeom>
          <a:solidFill>
            <a:srgbClr val="B1DE45">
              <a:alpha val="22000"/>
            </a:srgbClr>
          </a:solidFill>
          <a:ln>
            <a:solidFill>
              <a:srgbClr val="B1DE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4932040" y="1700809"/>
            <a:ext cx="4211960" cy="4608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s-SV" sz="2800" dirty="0"/>
          </a:p>
          <a:p>
            <a:r>
              <a:rPr lang="es-ES_tradnl" sz="2800" dirty="0"/>
              <a:t> </a:t>
            </a:r>
            <a:r>
              <a:rPr lang="es-ES_tradnl" sz="2800" dirty="0" smtClean="0"/>
              <a:t>Una población ubicada en el Municipio de La Unión</a:t>
            </a:r>
          </a:p>
          <a:p>
            <a:endParaRPr lang="es-ES_tradnl" sz="2800" dirty="0" smtClean="0"/>
          </a:p>
          <a:p>
            <a:r>
              <a:rPr lang="es-ES_tradnl" sz="2800" dirty="0" smtClean="0"/>
              <a:t>6,000 habitantes</a:t>
            </a:r>
          </a:p>
          <a:p>
            <a:endParaRPr lang="es-ES_tradnl" sz="2800" dirty="0" smtClean="0"/>
          </a:p>
          <a:p>
            <a:r>
              <a:rPr lang="es-ES_tradnl" sz="2800" dirty="0" smtClean="0"/>
              <a:t>4 cantones</a:t>
            </a:r>
          </a:p>
          <a:p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240976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16633"/>
            <a:ext cx="6609928" cy="151216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_tradnl" sz="6600" b="1" dirty="0" smtClean="0">
                <a:solidFill>
                  <a:srgbClr val="FFFF00"/>
                </a:solidFill>
              </a:rPr>
              <a:t>Nuestros íconos</a:t>
            </a:r>
            <a:endParaRPr lang="es-SV" sz="48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endParaRPr lang="es-SV" sz="3600" dirty="0"/>
          </a:p>
          <a:p>
            <a:pPr lvl="0"/>
            <a:r>
              <a:rPr lang="es-ES_tradnl" sz="3600" dirty="0"/>
              <a:t>Una </a:t>
            </a:r>
            <a:r>
              <a:rPr lang="es-ES_tradnl" sz="3600" dirty="0" smtClean="0"/>
              <a:t>bicicleta </a:t>
            </a:r>
          </a:p>
          <a:p>
            <a:pPr lvl="0"/>
            <a:r>
              <a:rPr lang="es-ES_tradnl" sz="3600" dirty="0" smtClean="0"/>
              <a:t>Un bote de </a:t>
            </a:r>
            <a:r>
              <a:rPr lang="es-ES_tradnl" sz="3600" dirty="0" err="1" smtClean="0"/>
              <a:t>tonico</a:t>
            </a:r>
            <a:endParaRPr lang="es-ES_tradnl" sz="3600" dirty="0" smtClean="0"/>
          </a:p>
          <a:p>
            <a:pPr lvl="0"/>
            <a:r>
              <a:rPr lang="es-ES_tradnl" sz="3600" dirty="0" smtClean="0"/>
              <a:t>Panes </a:t>
            </a:r>
            <a:r>
              <a:rPr lang="es-ES_tradnl" sz="3600" dirty="0" err="1" smtClean="0"/>
              <a:t>yayantiquines</a:t>
            </a:r>
            <a:endParaRPr lang="es-ES_tradnl" sz="3600" dirty="0" smtClean="0"/>
          </a:p>
          <a:p>
            <a:pPr lvl="0"/>
            <a:r>
              <a:rPr lang="es-ES_tradnl" sz="3600" dirty="0" smtClean="0"/>
              <a:t>Agricultura </a:t>
            </a:r>
            <a:r>
              <a:rPr lang="es-ES_tradnl" sz="3600" dirty="0"/>
              <a:t>artesanal de maíz, frijol, maicillo, yuca, pipianes, ayotes, sandias, ajonjolí, tomates, pepino, artesanías en jícaro, escobas de palma, sombreros tejidos de palma, mantas bordadas, matates tejidos,</a:t>
            </a:r>
            <a:endParaRPr lang="en-US" sz="3600" dirty="0"/>
          </a:p>
          <a:p>
            <a:pPr lvl="0"/>
            <a:r>
              <a:rPr lang="es-ES_tradnl" sz="3600" dirty="0" smtClean="0"/>
              <a:t>Color</a:t>
            </a:r>
            <a:r>
              <a:rPr lang="es-ES_tradnl" sz="3600" dirty="0"/>
              <a:t>: verde</a:t>
            </a:r>
            <a:endParaRPr lang="en-US" sz="3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771800" y="5157192"/>
            <a:ext cx="6609928" cy="15121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 rtl="0">
              <a:spcBef>
                <a:spcPct val="0"/>
              </a:spcBef>
            </a:pPr>
            <a:r>
              <a:rPr lang="es-ES_tradnl" sz="4400" b="1" i="1" dirty="0" smtClean="0">
                <a:solidFill>
                  <a:srgbClr val="FFFF00"/>
                </a:solidFill>
              </a:rPr>
              <a:t>¡Poco, pero bueno!</a:t>
            </a:r>
            <a:endParaRPr lang="es-SV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5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72819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_tradnl" sz="4400" b="1" dirty="0">
                <a:solidFill>
                  <a:srgbClr val="FFFF00"/>
                </a:solidFill>
              </a:rPr>
              <a:t>Palabras clave que  nos  definen</a:t>
            </a:r>
            <a:r>
              <a:rPr lang="es-SV" sz="3200" b="1" dirty="0">
                <a:solidFill>
                  <a:srgbClr val="FFFF00"/>
                </a:solidFill>
              </a:rPr>
              <a:t/>
            </a:r>
            <a:br>
              <a:rPr lang="es-SV" sz="3200" b="1" dirty="0">
                <a:solidFill>
                  <a:srgbClr val="FFFF00"/>
                </a:solidFill>
              </a:rPr>
            </a:br>
            <a:endParaRPr lang="es-SV" sz="32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5152" y="1772816"/>
            <a:ext cx="8323312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_tradnl" sz="4400" dirty="0"/>
              <a:t>Alegres, contentos, trabajadores, humildes, y  grandes campesinos</a:t>
            </a:r>
            <a:r>
              <a:rPr lang="en-US" sz="4400" dirty="0"/>
              <a:t> </a:t>
            </a:r>
            <a:endParaRPr lang="es-SV" sz="4400" dirty="0"/>
          </a:p>
        </p:txBody>
      </p:sp>
      <p:sp>
        <p:nvSpPr>
          <p:cNvPr id="4" name="Rectángulo 3"/>
          <p:cNvSpPr/>
          <p:nvPr/>
        </p:nvSpPr>
        <p:spPr>
          <a:xfrm>
            <a:off x="251520" y="472514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es-ES_tradnl" sz="3600" dirty="0"/>
              <a:t>En  idioma </a:t>
            </a:r>
            <a:r>
              <a:rPr lang="es-ES_tradnl" sz="3600" dirty="0" err="1" smtClean="0"/>
              <a:t>Potón</a:t>
            </a:r>
            <a:r>
              <a:rPr lang="es-ES_tradnl" sz="3600" dirty="0" smtClean="0"/>
              <a:t>: </a:t>
            </a:r>
            <a:r>
              <a:rPr lang="es-ES_tradnl" sz="3600" b="1" dirty="0" smtClean="0">
                <a:solidFill>
                  <a:srgbClr val="FFFF00"/>
                </a:solidFill>
              </a:rPr>
              <a:t>“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Yayan</a:t>
            </a:r>
            <a:r>
              <a:rPr lang="es-ES_tradnl" sz="3600" b="1" dirty="0" smtClean="0">
                <a:solidFill>
                  <a:srgbClr val="FFFF00"/>
                </a:solidFill>
              </a:rPr>
              <a:t>-Tique”</a:t>
            </a:r>
          </a:p>
          <a:p>
            <a:pPr marL="45720" indent="0" algn="ctr">
              <a:buNone/>
            </a:pPr>
            <a:r>
              <a:rPr lang="es-ES_tradnl" sz="3600" b="1" dirty="0">
                <a:solidFill>
                  <a:srgbClr val="FFFF00"/>
                </a:solidFill>
              </a:rPr>
              <a:t>	</a:t>
            </a:r>
            <a:r>
              <a:rPr lang="es-ES_tradnl" sz="3600" b="1" dirty="0" smtClean="0">
                <a:solidFill>
                  <a:srgbClr val="FFFF00"/>
                </a:solidFill>
              </a:rPr>
              <a:t>    </a:t>
            </a:r>
            <a:r>
              <a:rPr lang="es-ES_tradnl" sz="3600" dirty="0" smtClean="0">
                <a:solidFill>
                  <a:srgbClr val="FFFF00"/>
                </a:solidFill>
              </a:rPr>
              <a:t>                     </a:t>
            </a:r>
            <a:r>
              <a:rPr lang="es-ES_tradnl" sz="3600" dirty="0" smtClean="0"/>
              <a:t>cerro del capulín</a:t>
            </a:r>
          </a:p>
        </p:txBody>
      </p:sp>
    </p:spTree>
    <p:extLst>
      <p:ext uri="{BB962C8B-B14F-4D97-AF65-F5344CB8AC3E}">
        <p14:creationId xmlns:p14="http://schemas.microsoft.com/office/powerpoint/2010/main" val="1768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Lo que nos hace diferentes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1"/>
            <a:ext cx="5976664" cy="316835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ES_tradnl" sz="4000" b="1" dirty="0" smtClean="0"/>
              <a:t>Lo </a:t>
            </a:r>
            <a:r>
              <a:rPr lang="es-ES_tradnl" sz="4000" b="1" dirty="0" err="1" smtClean="0"/>
              <a:t>mistico</a:t>
            </a:r>
            <a:r>
              <a:rPr lang="es-ES_tradnl" sz="4000" b="1" dirty="0" smtClean="0"/>
              <a:t> y </a:t>
            </a:r>
            <a:r>
              <a:rPr lang="es-ES_tradnl" sz="4000" b="1" dirty="0" err="1" smtClean="0"/>
              <a:t>magico</a:t>
            </a:r>
            <a:r>
              <a:rPr lang="es-ES_tradnl" sz="4000" b="1" dirty="0" smtClean="0"/>
              <a:t> nos identifica.</a:t>
            </a:r>
          </a:p>
          <a:p>
            <a:pPr marL="45720" indent="0">
              <a:buNone/>
            </a:pPr>
            <a:r>
              <a:rPr lang="es-ES_tradnl" sz="4000" b="1" dirty="0" smtClean="0"/>
              <a:t>Nos gusta la bicicleta, sabemos usarla y queremos que todos vengan a compartirla</a:t>
            </a:r>
          </a:p>
          <a:p>
            <a:pPr marL="45720" indent="0">
              <a:buNone/>
            </a:pPr>
            <a:endParaRPr lang="es-ES_tradnl" sz="4000" b="1" dirty="0" smtClean="0"/>
          </a:p>
          <a:p>
            <a:pPr marL="45720" indent="0">
              <a:buNone/>
            </a:pPr>
            <a:endParaRPr lang="es-ES_tradnl" sz="4000" dirty="0" smtClean="0"/>
          </a:p>
        </p:txBody>
      </p:sp>
      <p:pic>
        <p:nvPicPr>
          <p:cNvPr id="7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44720"/>
            <a:ext cx="2422525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0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1513</Words>
  <Application>Microsoft Macintosh PowerPoint</Application>
  <PresentationFormat>Presentación en pantalla (4:3)</PresentationFormat>
  <Paragraphs>254</Paragraphs>
  <Slides>30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Perspectiva</vt:lpstr>
      <vt:lpstr>Presentación de PowerPoint</vt:lpstr>
      <vt:lpstr>¿Cómo creamos el concepto Rector para Yayantique?</vt:lpstr>
      <vt:lpstr>Hicimos un plan para hacer el concepto rector</vt:lpstr>
      <vt:lpstr>¿Para qué queremos al turismo en Yayantique?</vt:lpstr>
      <vt:lpstr>¿Quienes somos?  </vt:lpstr>
      <vt:lpstr>Ubicación</vt:lpstr>
      <vt:lpstr>Nuestros íconos</vt:lpstr>
      <vt:lpstr>Palabras clave que  nos  definen </vt:lpstr>
      <vt:lpstr>Lo que nos hace diferentes</vt:lpstr>
      <vt:lpstr>Yayantique, pueblo de encantos y bicicletas...</vt:lpstr>
      <vt:lpstr>Presentación de PowerPoint</vt:lpstr>
      <vt:lpstr>Nos encantan las caminatas</vt:lpstr>
      <vt:lpstr>Recursos para desarrollar</vt:lpstr>
      <vt:lpstr>Acceso: como llegar </vt:lpstr>
      <vt:lpstr>Comedores</vt:lpstr>
      <vt:lpstr>Artesanías </vt:lpstr>
      <vt:lpstr>Ferias y fiestas </vt:lpstr>
      <vt:lpstr>Naturaleza</vt:lpstr>
      <vt:lpstr>Hechos por el hombre</vt:lpstr>
      <vt:lpstr>Visión de desarrollo turístico oferta</vt:lpstr>
      <vt:lpstr>Visión de desarrollo turístico Duración del viaje-estadía</vt:lpstr>
      <vt:lpstr>Visión de desarrollo turístico Demanda</vt:lpstr>
      <vt:lpstr>Presentación de PowerPoint</vt:lpstr>
      <vt:lpstr>Infraestructura y equipamiento</vt:lpstr>
      <vt:lpstr>Animación cultural</vt:lpstr>
      <vt:lpstr>Promoción</vt:lpstr>
      <vt:lpstr>Formación</vt:lpstr>
      <vt:lpstr>Desarrollo organizacional</vt:lpstr>
      <vt:lpstr>Proyecto estrella</vt:lpstr>
      <vt:lpstr>¡Muchas gracias!   CDT de Yayantique,   pueblo de encantos y bicicletas te espera!!!!!!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 rector para el Desarrollo Turístico de  Yucuaiquín</dc:title>
  <dc:creator>Windows</dc:creator>
  <cp:lastModifiedBy>Alejandra Zorrilla</cp:lastModifiedBy>
  <cp:revision>89</cp:revision>
  <dcterms:created xsi:type="dcterms:W3CDTF">2012-11-30T05:40:19Z</dcterms:created>
  <dcterms:modified xsi:type="dcterms:W3CDTF">2013-02-17T21:57:21Z</dcterms:modified>
</cp:coreProperties>
</file>