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307" r:id="rId4"/>
    <p:sldId id="260" r:id="rId5"/>
    <p:sldId id="261" r:id="rId6"/>
    <p:sldId id="263" r:id="rId7"/>
    <p:sldId id="264" r:id="rId8"/>
    <p:sldId id="321" r:id="rId9"/>
    <p:sldId id="313" r:id="rId10"/>
    <p:sldId id="312" r:id="rId11"/>
    <p:sldId id="269" r:id="rId12"/>
    <p:sldId id="320" r:id="rId13"/>
    <p:sldId id="317" r:id="rId14"/>
    <p:sldId id="319" r:id="rId15"/>
    <p:sldId id="332" r:id="rId16"/>
    <p:sldId id="308" r:id="rId17"/>
    <p:sldId id="311" r:id="rId18"/>
    <p:sldId id="282" r:id="rId19"/>
    <p:sldId id="283" r:id="rId20"/>
    <p:sldId id="284" r:id="rId21"/>
    <p:sldId id="285" r:id="rId22"/>
    <p:sldId id="286" r:id="rId23"/>
    <p:sldId id="323" r:id="rId24"/>
    <p:sldId id="301" r:id="rId25"/>
    <p:sldId id="324" r:id="rId26"/>
    <p:sldId id="325" r:id="rId27"/>
    <p:sldId id="305" r:id="rId28"/>
    <p:sldId id="326" r:id="rId29"/>
    <p:sldId id="327" r:id="rId30"/>
    <p:sldId id="328" r:id="rId31"/>
    <p:sldId id="330" r:id="rId32"/>
    <p:sldId id="331" r:id="rId33"/>
    <p:sldId id="333" r:id="rId34"/>
    <p:sldId id="329" r:id="rId35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1DE45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88988" autoAdjust="0"/>
  </p:normalViewPr>
  <p:slideViewPr>
    <p:cSldViewPr>
      <p:cViewPr>
        <p:scale>
          <a:sx n="75" d="100"/>
          <a:sy n="75" d="100"/>
        </p:scale>
        <p:origin x="-1304" y="-5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6A970-986E-4647-ADF7-1C60FFF684D2}" type="datetimeFigureOut">
              <a:rPr lang="es-SV" altLang="ja-JP" smtClean="0"/>
              <a:pPr/>
              <a:t>13.2.19</a:t>
            </a:fld>
            <a:endParaRPr lang="es-SV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SV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864C1-B7F3-4821-8504-18083649A0B2}" type="slidenum">
              <a:rPr lang="es-SV" smtClean="0"/>
              <a:pPr/>
              <a:t>‹#›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8149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ctr"/>
            <a:r>
              <a:rPr lang="es-ES_tradnl" dirty="0" smtClean="0"/>
              <a:t>Que muchas personas puedan ver la belleza de nuestra gente, nuestras costumbres y tradiciones que son únicas.</a:t>
            </a:r>
          </a:p>
          <a:p>
            <a:pPr lvl="0"/>
            <a:endParaRPr lang="es-ES_tradnl" dirty="0" smtClean="0"/>
          </a:p>
          <a:p>
            <a:pPr lvl="0" algn="ctr"/>
            <a:r>
              <a:rPr lang="es-ES_tradnl" dirty="0" smtClean="0"/>
              <a:t>- Que nos reconozcan, que sepan que </a:t>
            </a:r>
            <a:r>
              <a:rPr lang="es-ES_tradnl" dirty="0" err="1" smtClean="0"/>
              <a:t>Yucuaiquín</a:t>
            </a:r>
            <a:r>
              <a:rPr lang="es-ES_tradnl" dirty="0" smtClean="0"/>
              <a:t> existe, que sepa que tenemos variedad de frutas como anona y mango. </a:t>
            </a:r>
          </a:p>
          <a:p>
            <a:pPr marL="342900" lvl="0" indent="-342900">
              <a:buFontTx/>
              <a:buChar char="-"/>
            </a:pPr>
            <a:endParaRPr lang="es-SV" dirty="0" smtClean="0"/>
          </a:p>
          <a:p>
            <a:pPr lvl="0" algn="ctr"/>
            <a:r>
              <a:rPr lang="es-ES_tradnl" dirty="0" smtClean="0"/>
              <a:t> -Que vengan a ver el parque y la inauguración del boulevard para llevarse una buena impresión de nosotros</a:t>
            </a:r>
          </a:p>
          <a:p>
            <a:pPr lvl="0"/>
            <a:endParaRPr lang="es-SV" dirty="0" smtClean="0"/>
          </a:p>
          <a:p>
            <a:pPr algn="ctr"/>
            <a:r>
              <a:rPr lang="es-ES_tradnl" dirty="0" smtClean="0"/>
              <a:t>-Ingresos y desarrollo del pueblo promoviendo el comercio aquí en los domingos de comercio que hay variedad de gastronomía, artesanías de </a:t>
            </a:r>
            <a:r>
              <a:rPr lang="es-ES_tradnl" dirty="0" err="1" smtClean="0"/>
              <a:t>Yucuaiquín</a:t>
            </a:r>
            <a:endParaRPr lang="es-SV" dirty="0" smtClean="0"/>
          </a:p>
          <a:p>
            <a:pPr algn="ctr"/>
            <a:endParaRPr lang="es-SV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864C1-B7F3-4821-8504-18083649A0B2}" type="slidenum">
              <a:rPr lang="es-SV" smtClean="0"/>
              <a:pPr/>
              <a:t>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342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b="1" dirty="0" smtClean="0"/>
              <a:t>Saber</a:t>
            </a:r>
            <a:r>
              <a:rPr lang="es-SV" dirty="0" smtClean="0"/>
              <a:t> en qué podemos potenciar nuestro municipio</a:t>
            </a:r>
          </a:p>
          <a:p>
            <a:endParaRPr lang="es-SV" dirty="0" smtClean="0"/>
          </a:p>
          <a:p>
            <a:r>
              <a:rPr lang="es-SV" dirty="0" smtClean="0"/>
              <a:t>	Tener una base para guiarnos. Sin saber podemos hacer una playa artificial, con este documento queremos ver que no es necesario. Tenemos cultura, tenemos que descubrirlo y cómo hacerlo.</a:t>
            </a:r>
          </a:p>
          <a:p>
            <a:r>
              <a:rPr lang="es-SV" dirty="0" smtClean="0"/>
              <a:t> </a:t>
            </a:r>
          </a:p>
          <a:p>
            <a:r>
              <a:rPr lang="es-SV" dirty="0" smtClean="0"/>
              <a:t>	Tener un documento claro para poderlo llevar con instituciones  que nos apoyen y nos den financiamiento. </a:t>
            </a:r>
          </a:p>
          <a:p>
            <a:endParaRPr lang="es-SV" dirty="0" smtClean="0"/>
          </a:p>
          <a:p>
            <a:r>
              <a:rPr lang="es-SV" dirty="0" smtClean="0"/>
              <a:t>	Todos por la misma línea.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864C1-B7F3-4821-8504-18083649A0B2}" type="slidenum">
              <a:rPr lang="es-SV" smtClean="0"/>
              <a:pPr/>
              <a:t>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24832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err="1" smtClean="0">
                <a:latin typeface="Candara"/>
                <a:ea typeface="MS Mincho"/>
                <a:cs typeface="Times New Roman"/>
              </a:rPr>
              <a:t>Yucuaiquín</a:t>
            </a:r>
            <a:r>
              <a:rPr lang="es-ES_tradnl" sz="1200" dirty="0" smtClean="0">
                <a:latin typeface="Candara"/>
                <a:ea typeface="MS Mincho"/>
                <a:cs typeface="Times New Roman"/>
              </a:rPr>
              <a:t> es un municipio poco conocido pero con mucho que dar. Está localizado en la zona oriental de El Salvador. Está dividido en </a:t>
            </a:r>
            <a:r>
              <a:rPr lang="es-ES_tradnl" sz="1200" b="1" dirty="0" smtClean="0">
                <a:latin typeface="Candara"/>
                <a:ea typeface="MS Mincho"/>
                <a:cs typeface="Times New Roman"/>
              </a:rPr>
              <a:t>9 cantones</a:t>
            </a:r>
            <a:r>
              <a:rPr lang="es-ES_tradnl" sz="1200" dirty="0" smtClean="0">
                <a:latin typeface="Candara"/>
                <a:ea typeface="MS Mincho"/>
                <a:cs typeface="Times New Roman"/>
              </a:rPr>
              <a:t> y </a:t>
            </a:r>
            <a:r>
              <a:rPr lang="es-ES_tradnl" sz="1200" b="1" dirty="0" smtClean="0">
                <a:latin typeface="Candara"/>
                <a:ea typeface="MS Mincho"/>
                <a:cs typeface="Times New Roman"/>
              </a:rPr>
              <a:t>una ciudad</a:t>
            </a:r>
            <a:r>
              <a:rPr lang="es-ES_tradnl" sz="1200" dirty="0" smtClean="0">
                <a:latin typeface="Candara"/>
                <a:ea typeface="MS Mincho"/>
                <a:cs typeface="Times New Roman"/>
              </a:rPr>
              <a:t> que funciona como cabecera Municipal.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smtClean="0"/>
              <a:t>El municipio de </a:t>
            </a:r>
            <a:r>
              <a:rPr lang="es-ES_tradnl" sz="1200" dirty="0" err="1" smtClean="0"/>
              <a:t>Yucuaiquin</a:t>
            </a:r>
            <a:r>
              <a:rPr lang="es-ES_tradnl" sz="1200" dirty="0" smtClean="0"/>
              <a:t> esta situado a unos 46 kilómetros de la cabecera Departamental La Unión. Colinda al norte con el  Municipio de </a:t>
            </a:r>
            <a:r>
              <a:rPr lang="es-ES_tradnl" sz="1200" dirty="0" err="1" smtClean="0"/>
              <a:t>Jocoro</a:t>
            </a:r>
            <a:r>
              <a:rPr lang="es-ES_tradnl" sz="1200" dirty="0" smtClean="0"/>
              <a:t>, y Bolívar;  al sur Con </a:t>
            </a:r>
            <a:r>
              <a:rPr lang="es-ES_tradnl" sz="1200" dirty="0" err="1" smtClean="0"/>
              <a:t>Yayantique</a:t>
            </a:r>
            <a:r>
              <a:rPr lang="es-ES_tradnl" sz="1200" dirty="0" smtClean="0"/>
              <a:t> y </a:t>
            </a:r>
            <a:r>
              <a:rPr lang="es-ES_tradnl" sz="1200" dirty="0" err="1" smtClean="0"/>
              <a:t>Uluazapa</a:t>
            </a:r>
            <a:r>
              <a:rPr lang="es-ES_tradnl" sz="1200" dirty="0" smtClean="0"/>
              <a:t>; al Poniente con </a:t>
            </a:r>
            <a:r>
              <a:rPr lang="es-ES_tradnl" sz="1200" dirty="0" err="1" smtClean="0"/>
              <a:t>Comacaran</a:t>
            </a:r>
            <a:r>
              <a:rPr lang="es-ES_tradnl" sz="1200" dirty="0" smtClean="0"/>
              <a:t>, Divisadero; al Oriente Con parte de Bolívar y  San Alejo.</a:t>
            </a:r>
            <a:endParaRPr lang="es-SV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SV" sz="1200" dirty="0" smtClean="0">
              <a:latin typeface="Candara"/>
              <a:ea typeface="MS Mincho"/>
              <a:cs typeface="Times New Roman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864C1-B7F3-4821-8504-18083649A0B2}" type="slidenum">
              <a:rPr lang="es-SV" smtClean="0"/>
              <a:pPr/>
              <a:t>7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49360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smtClean="0"/>
              <a:t>Sabemos acoger a los visitantes con </a:t>
            </a:r>
            <a:r>
              <a:rPr lang="es-ES_tradnl" sz="1200" b="1" dirty="0" smtClean="0"/>
              <a:t>una sonrisa tímida pero sincera y amiga</a:t>
            </a:r>
            <a:r>
              <a:rPr lang="es-ES_tradnl" sz="1200" dirty="0" smtClean="0"/>
              <a:t>, nos sentimos orgullosos de nuestras costumbres y tradiciones culturales como La Demanda de San Francisco con el baile de los negritos y las partesanas.</a:t>
            </a:r>
            <a:endParaRPr lang="es-SV" sz="120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864C1-B7F3-4821-8504-18083649A0B2}" type="slidenum">
              <a:rPr lang="es-SV" smtClean="0"/>
              <a:pPr/>
              <a:t>11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54527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_tradnl" sz="1200" dirty="0" smtClean="0"/>
              <a:t>El ícono representativo  combinado con el slogan de </a:t>
            </a:r>
            <a:r>
              <a:rPr lang="es-ES_tradnl" sz="1200" dirty="0" err="1" smtClean="0"/>
              <a:t>Yucuaiquín</a:t>
            </a:r>
            <a:r>
              <a:rPr lang="es-ES_tradnl" sz="1200" dirty="0" smtClean="0"/>
              <a:t> manifiesta su principal valor diferenciador: la cultura tradicional, particularmente las danzas que caracteriza al municipio de la que los pobladores están orgullosos y por lo que se conoce  a nivel regional. </a:t>
            </a:r>
          </a:p>
          <a:p>
            <a:pPr algn="ctr"/>
            <a:endParaRPr lang="es-SV" sz="1200" dirty="0" smtClean="0"/>
          </a:p>
          <a:p>
            <a:pPr algn="ctr"/>
            <a:r>
              <a:rPr lang="es-ES_tradnl" sz="1200" dirty="0" smtClean="0"/>
              <a:t>La decisión de adoptar esta representación gráfica y fonética  no fue solo el resultado de es una estrategia mercadológica, surgió en el Comité después de un análisis sobre  la identidad y la forma de ser de las comunidades de </a:t>
            </a:r>
            <a:r>
              <a:rPr lang="es-ES_tradnl" sz="1200" dirty="0" err="1" smtClean="0"/>
              <a:t>Yucuaiquin</a:t>
            </a:r>
            <a:r>
              <a:rPr lang="es-ES_tradnl" sz="1200" dirty="0" smtClean="0"/>
              <a:t>.</a:t>
            </a:r>
          </a:p>
          <a:p>
            <a:pPr marL="45720" indent="0" algn="ctr">
              <a:buNone/>
            </a:pPr>
            <a:r>
              <a:rPr lang="es-ES_tradnl" sz="1200" dirty="0" smtClean="0"/>
              <a:t> </a:t>
            </a:r>
            <a:endParaRPr lang="es-SV" sz="1200" dirty="0" smtClean="0"/>
          </a:p>
          <a:p>
            <a:pPr algn="ctr"/>
            <a:r>
              <a:rPr lang="es-ES_tradnl" sz="1200" dirty="0" smtClean="0"/>
              <a:t>La máscara de los negritos sonrientes se vincula con forma de ser de los </a:t>
            </a:r>
            <a:r>
              <a:rPr lang="es-ES_tradnl" sz="1200" dirty="0" err="1" smtClean="0"/>
              <a:t>Yucuaiquinenses</a:t>
            </a:r>
            <a:r>
              <a:rPr lang="es-ES_tradnl" sz="1200" dirty="0" smtClean="0"/>
              <a:t> para quienes la sonrisa es una expresión común y la cultura un tesoro que se manifiesta en sus costumbres y tradiciones. </a:t>
            </a:r>
            <a:endParaRPr lang="es-SV" sz="120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864C1-B7F3-4821-8504-18083649A0B2}" type="slidenum">
              <a:rPr lang="es-SV" smtClean="0"/>
              <a:pPr/>
              <a:t>13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4425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smtClean="0"/>
              <a:t>LAS ANONAS DE YUCUAIQUIN SON LAS MAS DULCES</a:t>
            </a:r>
            <a:endParaRPr lang="es-SV" sz="120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864C1-B7F3-4821-8504-18083649A0B2}" type="slidenum">
              <a:rPr lang="es-SV" smtClean="0"/>
              <a:pPr/>
              <a:t>14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853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smtClean="0"/>
              <a:t>LAS ANONAS DE YUCUAIQUIN SON LAS MAS DULCES</a:t>
            </a:r>
            <a:endParaRPr lang="es-SV" sz="120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864C1-B7F3-4821-8504-18083649A0B2}" type="slidenum">
              <a:rPr lang="es-SV" smtClean="0"/>
              <a:pPr/>
              <a:t>15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3853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dirty="0" smtClean="0"/>
              <a:t>De nuestros miradores se puede apreciar la belleza del paisaje de la zona oriental</a:t>
            </a:r>
            <a:r>
              <a:rPr lang="es-ES_tradnl" sz="1000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9600" dirty="0" smtClean="0"/>
              <a:t>Las anonas mas dulces se cosechan en </a:t>
            </a:r>
            <a:r>
              <a:rPr lang="es-ES_tradnl" sz="9600" dirty="0" err="1" smtClean="0"/>
              <a:t>Yucuaiquin</a:t>
            </a:r>
            <a:endParaRPr lang="es-SV" sz="96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_tradnl" sz="10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000" dirty="0" smtClean="0"/>
              <a:t>Somos felices elevando piscuchas en el verano, haciendo alfombras coloridas en semana santa y disfrutando la neblina que nos rodea en el invierno</a:t>
            </a:r>
            <a:endParaRPr lang="es-SV" sz="10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SV" sz="1000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864C1-B7F3-4821-8504-18083649A0B2}" type="slidenum">
              <a:rPr lang="es-SV" smtClean="0"/>
              <a:pPr/>
              <a:t>16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8012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_tradnl" dirty="0" smtClean="0"/>
              <a:t>En vehículo particular desde la ciudad capital San Salvador; en un lapso de 3 horas aproximadamente estará arribando a este bellísimo lugar localizado al oriente del país. Se llega a San Miguel y desde ahí hay dos opciones:</a:t>
            </a:r>
            <a:endParaRPr lang="es-SV" dirty="0" smtClean="0"/>
          </a:p>
          <a:p>
            <a:pPr lvl="1"/>
            <a:r>
              <a:rPr lang="es-ES_tradnl" dirty="0" smtClean="0"/>
              <a:t>A. Se toma la Ruta Militar hasta el desvío </a:t>
            </a:r>
            <a:r>
              <a:rPr lang="es-ES_tradnl" dirty="0" err="1" smtClean="0"/>
              <a:t>Comacaran</a:t>
            </a:r>
            <a:r>
              <a:rPr lang="es-ES_tradnl" dirty="0" smtClean="0"/>
              <a:t>, ubicado cerca Hato Nuevo.  Este camino no se recomienda en temporada de fuertes lluvias.</a:t>
            </a:r>
            <a:endParaRPr lang="es-SV" dirty="0" smtClean="0"/>
          </a:p>
          <a:p>
            <a:pPr lvl="1"/>
            <a:r>
              <a:rPr lang="es-ES_tradnl" dirty="0" smtClean="0"/>
              <a:t>B. Se toma la Carretera Panamericana y tomar el desvío hacia </a:t>
            </a:r>
            <a:r>
              <a:rPr lang="es-ES_tradnl" dirty="0" err="1" smtClean="0"/>
              <a:t>Uluazapa</a:t>
            </a:r>
            <a:r>
              <a:rPr lang="es-ES_tradnl" dirty="0" smtClean="0"/>
              <a:t>. </a:t>
            </a:r>
          </a:p>
          <a:p>
            <a:pPr lvl="1"/>
            <a:endParaRPr lang="es-SV" dirty="0" smtClean="0"/>
          </a:p>
          <a:p>
            <a:pPr lvl="0"/>
            <a:r>
              <a:rPr lang="es-ES_tradnl" dirty="0" smtClean="0"/>
              <a:t>Para llegar por autobús abordan diversos autobuses en la terminal de San Miguel ó en el parqueo municipal de san miguel y desde ahí alguna de las siguientes rutas:</a:t>
            </a:r>
            <a:endParaRPr lang="es-SV" dirty="0" smtClean="0"/>
          </a:p>
          <a:p>
            <a:pPr lvl="1"/>
            <a:r>
              <a:rPr lang="es-ES_tradnl" dirty="0" smtClean="0"/>
              <a:t>R-355 San Miguel, </a:t>
            </a:r>
            <a:r>
              <a:rPr lang="es-ES_tradnl" dirty="0" err="1" smtClean="0"/>
              <a:t>Comacaran</a:t>
            </a:r>
            <a:r>
              <a:rPr lang="es-ES_tradnl" dirty="0" smtClean="0"/>
              <a:t>, </a:t>
            </a:r>
            <a:r>
              <a:rPr lang="es-ES_tradnl" dirty="0" err="1" smtClean="0"/>
              <a:t>Yucuaiquín</a:t>
            </a:r>
            <a:r>
              <a:rPr lang="es-ES_tradnl" dirty="0" smtClean="0"/>
              <a:t>(terminal)</a:t>
            </a:r>
          </a:p>
          <a:p>
            <a:pPr marL="320040" lvl="1" indent="0">
              <a:buNone/>
            </a:pPr>
            <a:endParaRPr lang="es-SV" dirty="0" smtClean="0"/>
          </a:p>
          <a:p>
            <a:pPr lvl="1"/>
            <a:r>
              <a:rPr lang="es-ES_tradnl" dirty="0" smtClean="0"/>
              <a:t>R-301 San Salvador hacia San Miguel y viceversa</a:t>
            </a:r>
          </a:p>
          <a:p>
            <a:pPr marL="320040" lvl="1" indent="0">
              <a:buNone/>
            </a:pPr>
            <a:endParaRPr lang="es-SV" dirty="0" smtClean="0"/>
          </a:p>
          <a:p>
            <a:pPr lvl="1"/>
            <a:r>
              <a:rPr lang="es-ES_tradnl" dirty="0" smtClean="0"/>
              <a:t>R-325A San Miguel, </a:t>
            </a:r>
            <a:r>
              <a:rPr lang="es-ES_tradnl" dirty="0" err="1" smtClean="0"/>
              <a:t>Uluazapa</a:t>
            </a:r>
            <a:r>
              <a:rPr lang="es-ES_tradnl" dirty="0" smtClean="0"/>
              <a:t>, </a:t>
            </a:r>
            <a:r>
              <a:rPr lang="es-ES_tradnl" dirty="0" err="1" smtClean="0"/>
              <a:t>Yucuaiquín</a:t>
            </a:r>
            <a:r>
              <a:rPr lang="es-ES_tradnl" dirty="0" smtClean="0"/>
              <a:t>(parqueo municipal de san miguel, en el centro)</a:t>
            </a:r>
          </a:p>
          <a:p>
            <a:pPr marL="320040" lvl="1" indent="0">
              <a:buNone/>
            </a:pPr>
            <a:endParaRPr lang="es-SV" dirty="0" smtClean="0"/>
          </a:p>
          <a:p>
            <a:pPr lvl="1"/>
            <a:r>
              <a:rPr lang="es-ES_tradnl" dirty="0" smtClean="0"/>
              <a:t>La R-325A y la R-355 cuentan con 6 y 19 unidades respectivamente.</a:t>
            </a:r>
            <a:endParaRPr lang="es-SV" dirty="0" smtClean="0"/>
          </a:p>
          <a:p>
            <a:pPr lvl="1"/>
            <a:endParaRPr lang="es-SV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864C1-B7F3-4821-8504-18083649A0B2}" type="slidenum">
              <a:rPr lang="es-SV" smtClean="0"/>
              <a:pPr/>
              <a:t>17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934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995936" y="357783"/>
            <a:ext cx="188576" cy="12515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897704" y="0"/>
            <a:ext cx="1970440" cy="19809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Imagen 11" descr="Macintosh HD:Users:alejandrazorrillamartinez:Desktop:Bichitos nuevos:Los Negritos1.pdf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188640"/>
            <a:ext cx="1512168" cy="1512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0"/>
          <p:cNvSpPr/>
          <p:nvPr userDrawn="1"/>
        </p:nvSpPr>
        <p:spPr>
          <a:xfrm>
            <a:off x="0" y="0"/>
            <a:ext cx="3923928" cy="19888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Imagen 14" descr="logo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496" y="406239"/>
            <a:ext cx="3782631" cy="1006537"/>
          </a:xfrm>
          <a:prstGeom prst="rect">
            <a:avLst/>
          </a:prstGeom>
        </p:spPr>
      </p:pic>
      <p:sp>
        <p:nvSpPr>
          <p:cNvPr id="16" name="Rectangle 10"/>
          <p:cNvSpPr/>
          <p:nvPr userDrawn="1"/>
        </p:nvSpPr>
        <p:spPr>
          <a:xfrm>
            <a:off x="5868144" y="-27384"/>
            <a:ext cx="3275856" cy="19888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agen 16" descr="JICA[1]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100392" y="1268760"/>
            <a:ext cx="829835" cy="692696"/>
          </a:xfrm>
          <a:prstGeom prst="rect">
            <a:avLst/>
          </a:prstGeom>
        </p:spPr>
      </p:pic>
      <p:pic>
        <p:nvPicPr>
          <p:cNvPr id="18" name="Imagen 17" descr="CORSATUR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102643" y="0"/>
            <a:ext cx="1028286" cy="1340768"/>
          </a:xfrm>
          <a:prstGeom prst="rect">
            <a:avLst/>
          </a:prstGeom>
        </p:spPr>
      </p:pic>
      <p:pic>
        <p:nvPicPr>
          <p:cNvPr id="19" name="Imagen 18" descr="LOGO APROBADO PUEBLOS VIVOS ok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40151" y="44624"/>
            <a:ext cx="1673037" cy="1872208"/>
          </a:xfrm>
          <a:prstGeom prst="rect">
            <a:avLst/>
          </a:prstGeom>
        </p:spPr>
      </p:pic>
      <p:sp>
        <p:nvSpPr>
          <p:cNvPr id="20" name="CuadroTexto 19"/>
          <p:cNvSpPr txBox="1"/>
          <p:nvPr userDrawn="1"/>
        </p:nvSpPr>
        <p:spPr>
          <a:xfrm>
            <a:off x="4067944" y="1556792"/>
            <a:ext cx="1636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  <a:latin typeface="Chalkduster"/>
                <a:cs typeface="Chalkduster"/>
              </a:rPr>
              <a:t>Yucuaiquín</a:t>
            </a:r>
            <a:endParaRPr lang="es-ES" dirty="0">
              <a:solidFill>
                <a:schemeClr val="bg1"/>
              </a:solidFill>
              <a:latin typeface="Chalkduster"/>
              <a:cs typeface="Chalkduster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8D69-0DEB-46F0-A526-1860F8E640BC}" type="datetimeFigureOut">
              <a:rPr lang="es-SV" altLang="ja-JP" smtClean="0"/>
              <a:pPr/>
              <a:t>13.2.19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75A7-B9DB-4154-AA56-BF91227E2A50}" type="slidenum">
              <a:rPr lang="es-SV" smtClean="0"/>
              <a:pPr/>
              <a:t>‹#›</a:t>
            </a:fld>
            <a:endParaRPr lang="es-SV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8D69-0DEB-46F0-A526-1860F8E640BC}" type="datetimeFigureOut">
              <a:rPr lang="es-SV" altLang="ja-JP" smtClean="0"/>
              <a:pPr/>
              <a:t>13.2.19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75A7-B9DB-4154-AA56-BF91227E2A50}" type="slidenum">
              <a:rPr lang="es-SV" smtClean="0"/>
              <a:pPr/>
              <a:t>‹#›</a:t>
            </a:fld>
            <a:endParaRPr lang="es-SV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16824" cy="1154097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40769"/>
            <a:ext cx="7488832" cy="4968592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0479" y="548797"/>
            <a:ext cx="941203" cy="301752"/>
          </a:xfrm>
        </p:spPr>
        <p:txBody>
          <a:bodyPr/>
          <a:lstStyle/>
          <a:p>
            <a:fld id="{302075A7-B9DB-4154-AA56-BF91227E2A50}" type="slidenum">
              <a:rPr lang="es-SV" smtClean="0"/>
              <a:pPr/>
              <a:t>‹#›</a:t>
            </a:fld>
            <a:endParaRPr lang="es-SV" dirty="0"/>
          </a:p>
        </p:txBody>
      </p:sp>
      <p:sp>
        <p:nvSpPr>
          <p:cNvPr id="7" name="Rectangle 9"/>
          <p:cNvSpPr/>
          <p:nvPr userDrawn="1"/>
        </p:nvSpPr>
        <p:spPr>
          <a:xfrm>
            <a:off x="7956376" y="501799"/>
            <a:ext cx="105880" cy="744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10"/>
          <p:cNvSpPr/>
          <p:nvPr userDrawn="1"/>
        </p:nvSpPr>
        <p:spPr>
          <a:xfrm>
            <a:off x="7858144" y="188641"/>
            <a:ext cx="1106344" cy="11521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n 8" descr="Macintosh HD:Users:alejandrazorrillamartinez:Desktop:Bichitos nuevos:Los Negritos1.pdf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8028384" y="332656"/>
            <a:ext cx="849038" cy="8997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8D69-0DEB-46F0-A526-1860F8E640BC}" type="datetimeFigureOut">
              <a:rPr lang="es-SV" altLang="ja-JP" smtClean="0"/>
              <a:pPr/>
              <a:t>13.2.19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75A7-B9DB-4154-AA56-BF91227E2A50}" type="slidenum">
              <a:rPr lang="es-SV" smtClean="0"/>
              <a:pPr/>
              <a:t>‹#›</a:t>
            </a:fld>
            <a:endParaRPr lang="es-SV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8D69-0DEB-46F0-A526-1860F8E640BC}" type="datetimeFigureOut">
              <a:rPr lang="es-SV" altLang="ja-JP" smtClean="0"/>
              <a:pPr/>
              <a:t>13.2.19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75A7-B9DB-4154-AA56-BF91227E2A50}" type="slidenum">
              <a:rPr lang="es-SV" smtClean="0"/>
              <a:pPr/>
              <a:t>‹#›</a:t>
            </a:fld>
            <a:endParaRPr lang="es-SV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8D69-0DEB-46F0-A526-1860F8E640BC}" type="datetimeFigureOut">
              <a:rPr lang="es-SV" altLang="ja-JP" smtClean="0"/>
              <a:pPr/>
              <a:t>13.2.19</a:t>
            </a:fld>
            <a:endParaRPr lang="es-SV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75A7-B9DB-4154-AA56-BF91227E2A50}" type="slidenum">
              <a:rPr lang="es-SV" smtClean="0"/>
              <a:pPr/>
              <a:t>‹#›</a:t>
            </a:fld>
            <a:endParaRPr lang="es-SV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8D69-0DEB-46F0-A526-1860F8E640BC}" type="datetimeFigureOut">
              <a:rPr lang="es-SV" altLang="ja-JP" smtClean="0"/>
              <a:pPr/>
              <a:t>13.2.19</a:t>
            </a:fld>
            <a:endParaRPr lang="es-SV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75A7-B9DB-4154-AA56-BF91227E2A50}" type="slidenum">
              <a:rPr lang="es-SV" smtClean="0"/>
              <a:pPr/>
              <a:t>‹#›</a:t>
            </a:fld>
            <a:endParaRPr lang="es-SV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8D69-0DEB-46F0-A526-1860F8E640BC}" type="datetimeFigureOut">
              <a:rPr lang="es-SV" altLang="ja-JP" smtClean="0"/>
              <a:pPr/>
              <a:t>13.2.19</a:t>
            </a:fld>
            <a:endParaRPr lang="es-SV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75A7-B9DB-4154-AA56-BF91227E2A50}" type="slidenum">
              <a:rPr lang="es-SV" smtClean="0"/>
              <a:pPr/>
              <a:t>‹#›</a:t>
            </a:fld>
            <a:endParaRPr lang="es-SV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8D69-0DEB-46F0-A526-1860F8E640BC}" type="datetimeFigureOut">
              <a:rPr lang="es-SV" altLang="ja-JP" smtClean="0"/>
              <a:pPr/>
              <a:t>13.2.19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75A7-B9DB-4154-AA56-BF91227E2A50}" type="slidenum">
              <a:rPr lang="es-SV" smtClean="0"/>
              <a:pPr/>
              <a:t>‹#›</a:t>
            </a:fld>
            <a:endParaRPr lang="es-SV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8D69-0DEB-46F0-A526-1860F8E640BC}" type="datetimeFigureOut">
              <a:rPr lang="es-SV" altLang="ja-JP" smtClean="0"/>
              <a:pPr/>
              <a:t>13.2.19</a:t>
            </a:fld>
            <a:endParaRPr lang="es-SV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075A7-B9DB-4154-AA56-BF91227E2A50}" type="slidenum">
              <a:rPr lang="es-SV" smtClean="0"/>
              <a:pPr/>
              <a:t>‹#›</a:t>
            </a:fld>
            <a:endParaRPr lang="es-SV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6D048D69-0DEB-46F0-A526-1860F8E640BC}" type="datetimeFigureOut">
              <a:rPr lang="es-SV" altLang="ja-JP" smtClean="0"/>
              <a:pPr/>
              <a:t>13.2.19</a:t>
            </a:fld>
            <a:endParaRPr lang="es-SV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02075A7-B9DB-4154-AA56-BF91227E2A50}" type="slidenum">
              <a:rPr lang="es-SV" smtClean="0"/>
              <a:pPr/>
              <a:t>‹#›</a:t>
            </a:fld>
            <a:endParaRPr lang="es-SV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SV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6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s-ES_tradnl" dirty="0">
                <a:latin typeface="Candara"/>
                <a:ea typeface="MS Mincho"/>
                <a:cs typeface="Times New Roman"/>
              </a:rPr>
              <a:t>Concepto rector para el Desarrollo Turístico de </a:t>
            </a:r>
            <a:r>
              <a:rPr lang="es-SV" sz="2800" dirty="0">
                <a:latin typeface="Candara"/>
                <a:ea typeface="MS Mincho"/>
                <a:cs typeface="Times New Roman"/>
              </a:rPr>
              <a:t/>
            </a:r>
            <a:br>
              <a:rPr lang="es-SV" sz="2800" dirty="0">
                <a:latin typeface="Candara"/>
                <a:ea typeface="MS Mincho"/>
                <a:cs typeface="Times New Roman"/>
              </a:rPr>
            </a:br>
            <a:r>
              <a:rPr lang="es-ES_tradnl" dirty="0" err="1" smtClean="0">
                <a:latin typeface="Candara"/>
                <a:ea typeface="MS Mincho"/>
                <a:cs typeface="Times New Roman"/>
              </a:rPr>
              <a:t>Yucuaiquín</a:t>
            </a:r>
            <a:endParaRPr lang="es-SV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dirty="0" smtClean="0"/>
              <a:t>Diciembre 2012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9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908720"/>
            <a:ext cx="8064896" cy="4896584"/>
          </a:xfrm>
        </p:spPr>
        <p:txBody>
          <a:bodyPr>
            <a:normAutofit lnSpcReduction="10000"/>
          </a:bodyPr>
          <a:lstStyle/>
          <a:p>
            <a:pPr marL="45720" lvl="0" indent="0">
              <a:buNone/>
            </a:pPr>
            <a:r>
              <a:rPr lang="es-ES_tradnl" sz="3600" b="1" dirty="0" smtClean="0">
                <a:solidFill>
                  <a:srgbClr val="FF8600"/>
                </a:solidFill>
              </a:rPr>
              <a:t>Somos nuestra historia</a:t>
            </a:r>
            <a:endParaRPr lang="es-ES_tradnl" sz="3600" b="1" dirty="0">
              <a:solidFill>
                <a:srgbClr val="FF8600"/>
              </a:solidFill>
            </a:endParaRPr>
          </a:p>
          <a:p>
            <a:pPr marL="45720" indent="0">
              <a:buNone/>
            </a:pPr>
            <a:r>
              <a:rPr lang="es-ES_tradnl" sz="3600" dirty="0" err="1" smtClean="0"/>
              <a:t>Yucuaiquín</a:t>
            </a:r>
            <a:r>
              <a:rPr lang="es-ES_tradnl" sz="3600" dirty="0" smtClean="0"/>
              <a:t> </a:t>
            </a:r>
            <a:r>
              <a:rPr lang="es-ES_tradnl" sz="3600" dirty="0"/>
              <a:t>es uno de los pueblos lencas Salvadoreños, cuyo origen se remonta a la época precolombina. </a:t>
            </a:r>
            <a:endParaRPr lang="es-ES_tradnl" sz="3600" dirty="0" smtClean="0"/>
          </a:p>
          <a:p>
            <a:pPr marL="45720" lvl="0" indent="0">
              <a:buNone/>
            </a:pPr>
            <a:r>
              <a:rPr lang="es-ES_tradnl" sz="3600" b="1" dirty="0" smtClean="0">
                <a:solidFill>
                  <a:srgbClr val="FF8600"/>
                </a:solidFill>
              </a:rPr>
              <a:t>Somos lo que </a:t>
            </a:r>
            <a:r>
              <a:rPr lang="es-ES_tradnl" sz="3600" b="1" dirty="0" err="1" smtClean="0">
                <a:solidFill>
                  <a:srgbClr val="FF8600"/>
                </a:solidFill>
              </a:rPr>
              <a:t>hacemo</a:t>
            </a:r>
            <a:r>
              <a:rPr lang="es-ES_tradnl" sz="3600" b="1" dirty="0" smtClean="0">
                <a:solidFill>
                  <a:srgbClr val="FF8600"/>
                </a:solidFill>
              </a:rPr>
              <a:t> </a:t>
            </a:r>
            <a:r>
              <a:rPr lang="es-ES_tradnl" sz="3600" dirty="0" smtClean="0"/>
              <a:t>agricultura </a:t>
            </a:r>
            <a:r>
              <a:rPr lang="es-ES_tradnl" sz="3600" dirty="0"/>
              <a:t>artesanal, artesanías bordadas en manta y mascaras talladas en </a:t>
            </a:r>
            <a:r>
              <a:rPr lang="es-ES_tradnl" sz="3600" dirty="0" smtClean="0"/>
              <a:t>madera</a:t>
            </a:r>
          </a:p>
          <a:p>
            <a:pPr marL="45720" indent="0">
              <a:buNone/>
            </a:pPr>
            <a:r>
              <a:rPr lang="es-ES_tradnl" sz="3600" b="1" dirty="0" smtClean="0">
                <a:solidFill>
                  <a:srgbClr val="FF8600"/>
                </a:solidFill>
              </a:rPr>
              <a:t>Somos nuestro futuro... </a:t>
            </a:r>
            <a:r>
              <a:rPr lang="es-ES_tradnl" sz="3600" b="1" dirty="0" smtClean="0"/>
              <a:t>El que construimos juntos todos los días</a:t>
            </a:r>
            <a:r>
              <a:rPr lang="es-ES_tradnl" sz="3600" b="1" dirty="0" smtClean="0">
                <a:solidFill>
                  <a:srgbClr val="FF8600"/>
                </a:solidFill>
              </a:rPr>
              <a:t> </a:t>
            </a:r>
            <a:endParaRPr lang="es-ES_tradnl" sz="3600" b="1" dirty="0">
              <a:solidFill>
                <a:srgbClr val="FF8600"/>
              </a:solidFill>
            </a:endParaRPr>
          </a:p>
          <a:p>
            <a:pPr marL="45720" lvl="0" indent="0">
              <a:buNone/>
            </a:pPr>
            <a:endParaRPr lang="es-SV" sz="3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458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Lo que nos hace diferentes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628801"/>
            <a:ext cx="7488832" cy="3168351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ES_tradnl" sz="4000" b="1" dirty="0" smtClean="0"/>
              <a:t>una </a:t>
            </a:r>
            <a:r>
              <a:rPr lang="es-ES_tradnl" sz="4000" b="1" dirty="0"/>
              <a:t>sonrisa tímida pero sincera y </a:t>
            </a:r>
            <a:r>
              <a:rPr lang="es-ES_tradnl" sz="4000" b="1" dirty="0" smtClean="0"/>
              <a:t>amiga</a:t>
            </a:r>
          </a:p>
          <a:p>
            <a:pPr marL="45720" indent="0">
              <a:buNone/>
            </a:pPr>
            <a:r>
              <a:rPr lang="es-ES_tradnl" sz="4000" b="1" dirty="0"/>
              <a:t>N</a:t>
            </a:r>
            <a:r>
              <a:rPr lang="es-ES_tradnl" sz="4000" b="1" dirty="0" smtClean="0"/>
              <a:t>uestras </a:t>
            </a:r>
            <a:r>
              <a:rPr lang="es-ES_tradnl" sz="4000" b="1" dirty="0"/>
              <a:t>costumbres y tradiciones </a:t>
            </a:r>
            <a:r>
              <a:rPr lang="es-ES_tradnl" sz="4000" b="1" dirty="0" smtClean="0"/>
              <a:t>culturales </a:t>
            </a:r>
          </a:p>
          <a:p>
            <a:pPr marL="45720" indent="0">
              <a:buNone/>
            </a:pPr>
            <a:endParaRPr lang="es-ES_tradnl" sz="4000" dirty="0" smtClean="0"/>
          </a:p>
        </p:txBody>
      </p:sp>
      <p:pic>
        <p:nvPicPr>
          <p:cNvPr id="4" name="5 Marcador de contenido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804248" y="1916832"/>
            <a:ext cx="2011759" cy="318635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39552" y="5131057"/>
            <a:ext cx="842493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buNone/>
            </a:pPr>
            <a:r>
              <a:rPr lang="es-ES_tradnl" sz="3600" dirty="0"/>
              <a:t>La Demanda de San Francisco con el </a:t>
            </a:r>
            <a:r>
              <a:rPr lang="es-ES_tradnl" sz="4000" b="1" dirty="0">
                <a:solidFill>
                  <a:srgbClr val="FF8600"/>
                </a:solidFill>
              </a:rPr>
              <a:t>baile de los negritos </a:t>
            </a:r>
            <a:r>
              <a:rPr lang="es-ES_tradnl" sz="3600" dirty="0"/>
              <a:t>y las partesanas.</a:t>
            </a:r>
            <a:endParaRPr lang="es-SV" sz="3600" dirty="0"/>
          </a:p>
          <a:p>
            <a:pPr algn="ctr"/>
            <a:endParaRPr lang="es-SV" sz="3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510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2276872"/>
            <a:ext cx="7315200" cy="2460349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s-ES_tradnl" sz="6000" b="1" dirty="0"/>
              <a:t>Yucuaiquín de los </a:t>
            </a:r>
            <a:r>
              <a:rPr lang="es-ES_tradnl" sz="6000" b="1" dirty="0" smtClean="0"/>
              <a:t>Negritos </a:t>
            </a:r>
            <a:r>
              <a:rPr lang="es-SV" sz="6000" b="1" dirty="0"/>
              <a:t/>
            </a:r>
            <a:br>
              <a:rPr lang="es-SV" sz="6000" b="1" dirty="0"/>
            </a:br>
            <a:endParaRPr lang="es-SV" sz="6000" dirty="0"/>
          </a:p>
        </p:txBody>
      </p:sp>
      <p:sp>
        <p:nvSpPr>
          <p:cNvPr id="3" name="CuadroTexto 2"/>
          <p:cNvSpPr txBox="1"/>
          <p:nvPr/>
        </p:nvSpPr>
        <p:spPr>
          <a:xfrm>
            <a:off x="827584" y="1196752"/>
            <a:ext cx="3634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Nuestro slogan</a:t>
            </a:r>
            <a:endParaRPr lang="es-ES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149080"/>
            <a:ext cx="2304256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2088232" cy="157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140968"/>
            <a:ext cx="2183491" cy="229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463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548680"/>
            <a:ext cx="4968552" cy="4104455"/>
          </a:xfrm>
        </p:spPr>
        <p:txBody>
          <a:bodyPr>
            <a:normAutofit/>
          </a:bodyPr>
          <a:lstStyle/>
          <a:p>
            <a:r>
              <a:rPr lang="es-ES_tradnl" sz="3600" b="1" dirty="0" smtClean="0">
                <a:solidFill>
                  <a:srgbClr val="FF8600"/>
                </a:solidFill>
              </a:rPr>
              <a:t>Nuestro logo.</a:t>
            </a:r>
            <a:r>
              <a:rPr lang="es-ES_tradnl" sz="3600" dirty="0" smtClean="0"/>
              <a:t> Una </a:t>
            </a:r>
            <a:r>
              <a:rPr lang="es-ES_tradnl" sz="3600" dirty="0"/>
              <a:t>máscara </a:t>
            </a:r>
            <a:r>
              <a:rPr lang="es-ES_tradnl" sz="3600" dirty="0" smtClean="0"/>
              <a:t>de madera </a:t>
            </a:r>
            <a:r>
              <a:rPr lang="es-ES_tradnl" sz="3600" dirty="0"/>
              <a:t>un </a:t>
            </a:r>
            <a:r>
              <a:rPr lang="es-ES_tradnl" sz="3600" dirty="0" smtClean="0"/>
              <a:t>negrito de sonrisa tímida, que manifiesta cultura y </a:t>
            </a:r>
            <a:r>
              <a:rPr lang="es-ES_tradnl" sz="3600" dirty="0" err="1" smtClean="0"/>
              <a:t>anfitrionía</a:t>
            </a:r>
            <a:r>
              <a:rPr lang="es-ES_tradnl" sz="3600" dirty="0" smtClean="0"/>
              <a:t>. </a:t>
            </a:r>
            <a:endParaRPr lang="es-ES_tradnl" sz="3600" dirty="0"/>
          </a:p>
          <a:p>
            <a:pPr marL="45720" indent="0">
              <a:buNone/>
            </a:pPr>
            <a:endParaRPr lang="es-ES_tradnl" sz="3600" dirty="0"/>
          </a:p>
          <a:p>
            <a:endParaRPr lang="es-SV" sz="3600" dirty="0"/>
          </a:p>
          <a:p>
            <a:endParaRPr lang="es-SV" sz="3600" dirty="0"/>
          </a:p>
          <a:p>
            <a:endParaRPr lang="es-SV" sz="3200" dirty="0"/>
          </a:p>
        </p:txBody>
      </p:sp>
      <p:sp>
        <p:nvSpPr>
          <p:cNvPr id="4" name="Rectangle 10"/>
          <p:cNvSpPr/>
          <p:nvPr/>
        </p:nvSpPr>
        <p:spPr>
          <a:xfrm>
            <a:off x="5512383" y="188640"/>
            <a:ext cx="3452105" cy="32271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Imagen 4" descr="Macintosh HD:Users:alejandrazorrillamartinez:Desktop:Bichitos nuevos:Los Negritos1.pdf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5796136" y="548680"/>
            <a:ext cx="2649238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/>
          <p:cNvSpPr/>
          <p:nvPr/>
        </p:nvSpPr>
        <p:spPr>
          <a:xfrm>
            <a:off x="611560" y="5662989"/>
            <a:ext cx="8036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_tradnl" sz="3600" b="1" dirty="0">
                <a:solidFill>
                  <a:srgbClr val="FF8600"/>
                </a:solidFill>
              </a:rPr>
              <a:t>Nuestro color: </a:t>
            </a:r>
            <a:r>
              <a:rPr lang="es-ES_tradnl" sz="3600" dirty="0"/>
              <a:t>naranja como el fuego</a:t>
            </a:r>
            <a:endParaRPr lang="es-SV" sz="3600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5508104" y="3573016"/>
            <a:ext cx="3635896" cy="2664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s-ES_tradnl" sz="3600" b="1" dirty="0" smtClean="0">
                <a:solidFill>
                  <a:srgbClr val="FF8600"/>
                </a:solidFill>
              </a:rPr>
              <a:t>¿Qué le falta?</a:t>
            </a:r>
          </a:p>
          <a:p>
            <a:pPr marL="45720" indent="0">
              <a:buNone/>
            </a:pPr>
            <a:r>
              <a:rPr lang="es-ES_tradnl" sz="3600" b="1" dirty="0" smtClean="0">
                <a:solidFill>
                  <a:srgbClr val="FF8600"/>
                </a:solidFill>
              </a:rPr>
              <a:t>Cejas y bigotes </a:t>
            </a:r>
            <a:endParaRPr lang="es-ES_tradnl" sz="3600" dirty="0" smtClean="0"/>
          </a:p>
          <a:p>
            <a:pPr marL="45720" indent="0">
              <a:buFont typeface="Wingdings" charset="2"/>
              <a:buNone/>
            </a:pPr>
            <a:endParaRPr lang="es-ES_tradnl" sz="3600" dirty="0" smtClean="0"/>
          </a:p>
          <a:p>
            <a:endParaRPr lang="es-SV" sz="3600" dirty="0" smtClean="0"/>
          </a:p>
          <a:p>
            <a:endParaRPr lang="es-SV" sz="3600" dirty="0" smtClean="0"/>
          </a:p>
          <a:p>
            <a:endParaRPr lang="es-SV" sz="32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68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1268720"/>
            <a:ext cx="7315200" cy="5184616"/>
          </a:xfrm>
        </p:spPr>
        <p:txBody>
          <a:bodyPr>
            <a:noAutofit/>
          </a:bodyPr>
          <a:lstStyle/>
          <a:p>
            <a:pPr lvl="0"/>
            <a:r>
              <a:rPr lang="es-ES_tradnl" sz="3600" dirty="0" smtClean="0"/>
              <a:t> Maíz negrito, atol</a:t>
            </a:r>
            <a:r>
              <a:rPr lang="es-ES_tradnl" sz="3600" dirty="0"/>
              <a:t>, pupusas, tamales, riguas todo </a:t>
            </a:r>
            <a:r>
              <a:rPr lang="es-ES_tradnl" sz="3600" dirty="0" smtClean="0"/>
              <a:t>con </a:t>
            </a:r>
            <a:r>
              <a:rPr lang="es-ES_tradnl" sz="3600" dirty="0"/>
              <a:t>base de maíz negrito, además de los mangos y </a:t>
            </a:r>
            <a:r>
              <a:rPr lang="es-ES_tradnl" sz="3600" dirty="0" smtClean="0"/>
              <a:t>anonas</a:t>
            </a:r>
          </a:p>
          <a:p>
            <a:pPr marL="45720" lvl="0" indent="0">
              <a:buNone/>
            </a:pPr>
            <a:endParaRPr lang="es-ES_tradnl" sz="3600" dirty="0" smtClean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67544" y="-27384"/>
            <a:ext cx="7416824" cy="1154097"/>
          </a:xfrm>
        </p:spPr>
        <p:txBody>
          <a:bodyPr/>
          <a:lstStyle/>
          <a:p>
            <a:r>
              <a:rPr lang="es-ES" b="1" dirty="0" smtClean="0"/>
              <a:t>Somos lo que comemos</a:t>
            </a:r>
            <a:endParaRPr lang="es-ES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9120"/>
            <a:ext cx="2592288" cy="214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53136"/>
            <a:ext cx="2616292" cy="196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53136"/>
            <a:ext cx="2424269" cy="181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909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67544" y="-27384"/>
            <a:ext cx="7416824" cy="1154097"/>
          </a:xfrm>
        </p:spPr>
        <p:txBody>
          <a:bodyPr/>
          <a:lstStyle/>
          <a:p>
            <a:r>
              <a:rPr lang="es-ES" b="1" dirty="0" smtClean="0"/>
              <a:t>Somos lo que bailamos</a:t>
            </a:r>
            <a:endParaRPr lang="es-ES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464496" cy="404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140228"/>
            <a:ext cx="4031725" cy="373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914400" y="1268720"/>
            <a:ext cx="7315200" cy="5184616"/>
          </a:xfrm>
        </p:spPr>
        <p:txBody>
          <a:bodyPr>
            <a:noAutofit/>
          </a:bodyPr>
          <a:lstStyle/>
          <a:p>
            <a:pPr lvl="0"/>
            <a:r>
              <a:rPr lang="es-ES_tradnl" sz="3600" dirty="0" smtClean="0"/>
              <a:t> Los negritos y la partesana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584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Recursos para desarrollar</a:t>
            </a:r>
            <a:endParaRPr lang="es-E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endParaRPr lang="es-ES_tradnl" sz="4000" dirty="0" smtClean="0"/>
          </a:p>
          <a:p>
            <a:pPr lvl="0"/>
            <a:r>
              <a:rPr lang="es-ES_tradnl" sz="4000" dirty="0" smtClean="0"/>
              <a:t>Acceso</a:t>
            </a:r>
          </a:p>
          <a:p>
            <a:pPr lvl="0"/>
            <a:r>
              <a:rPr lang="es-ES_tradnl" sz="4000" dirty="0" smtClean="0"/>
              <a:t>Alojamiento</a:t>
            </a:r>
          </a:p>
          <a:p>
            <a:pPr lvl="0"/>
            <a:r>
              <a:rPr lang="es-ES_tradnl" sz="4000" dirty="0" smtClean="0"/>
              <a:t>Cultura</a:t>
            </a:r>
          </a:p>
          <a:p>
            <a:pPr lvl="1"/>
            <a:r>
              <a:rPr lang="es-ES_tradnl" sz="3800" dirty="0" smtClean="0"/>
              <a:t>Artesanías de madera</a:t>
            </a:r>
          </a:p>
          <a:p>
            <a:pPr lvl="1"/>
            <a:r>
              <a:rPr lang="es-ES_tradnl" sz="3800" dirty="0" smtClean="0"/>
              <a:t>Bailes autóctonos</a:t>
            </a:r>
          </a:p>
          <a:p>
            <a:pPr lvl="1"/>
            <a:r>
              <a:rPr lang="es-ES_tradnl" sz="3800" dirty="0" smtClean="0"/>
              <a:t>Gastronomía</a:t>
            </a:r>
          </a:p>
          <a:p>
            <a:r>
              <a:rPr lang="es-ES" sz="4000" dirty="0"/>
              <a:t>Miradores</a:t>
            </a:r>
          </a:p>
          <a:p>
            <a:pPr lvl="0"/>
            <a:endParaRPr lang="es-ES_tradnl" sz="4000" dirty="0" smtClean="0"/>
          </a:p>
          <a:p>
            <a:pPr lvl="0"/>
            <a:endParaRPr lang="es-ES" sz="4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852936"/>
            <a:ext cx="259228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6297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1"/>
            <a:ext cx="7315200" cy="1052735"/>
          </a:xfrm>
        </p:spPr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3600" b="1" dirty="0" err="1" smtClean="0"/>
              <a:t>Acceso</a:t>
            </a:r>
            <a:r>
              <a:rPr lang="en-US" sz="3600" b="1" dirty="0" smtClean="0"/>
              <a:t>: </a:t>
            </a:r>
            <a:r>
              <a:rPr lang="en-US" sz="3600" b="1" dirty="0" err="1" smtClean="0"/>
              <a:t>como</a:t>
            </a:r>
            <a:r>
              <a:rPr lang="en-US" sz="3600" b="1" dirty="0" smtClean="0"/>
              <a:t> </a:t>
            </a:r>
            <a:r>
              <a:rPr lang="en-US" sz="3600" b="1" dirty="0"/>
              <a:t>llegar</a:t>
            </a:r>
            <a:r>
              <a:rPr lang="es-SV" b="1" dirty="0"/>
              <a:t/>
            </a:r>
            <a:br>
              <a:rPr lang="es-SV" b="1" dirty="0"/>
            </a:br>
            <a:endParaRPr lang="es-SV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908720"/>
            <a:ext cx="7315200" cy="5400641"/>
          </a:xfrm>
        </p:spPr>
        <p:txBody>
          <a:bodyPr>
            <a:normAutofit/>
          </a:bodyPr>
          <a:lstStyle/>
          <a:p>
            <a:pPr lvl="0"/>
            <a:r>
              <a:rPr lang="es-ES_tradnl" sz="2800" dirty="0" smtClean="0"/>
              <a:t>En vehículo particular la calle está en buenas condiciones</a:t>
            </a:r>
          </a:p>
          <a:p>
            <a:pPr lvl="1"/>
            <a:r>
              <a:rPr lang="es-ES_tradnl" sz="2400" dirty="0" smtClean="0"/>
              <a:t>Falta señalización y promoción carretera </a:t>
            </a:r>
          </a:p>
          <a:p>
            <a:pPr lvl="0"/>
            <a:endParaRPr lang="es-ES_tradnl" sz="2800" dirty="0"/>
          </a:p>
          <a:p>
            <a:pPr lvl="0"/>
            <a:r>
              <a:rPr lang="es-ES_tradnl" sz="2800" dirty="0" smtClean="0"/>
              <a:t>En bus se llega desde San Miguel en diferentes horarios</a:t>
            </a:r>
          </a:p>
          <a:p>
            <a:pPr lvl="1"/>
            <a:r>
              <a:rPr lang="es-ES_tradnl" sz="2400" dirty="0" smtClean="0"/>
              <a:t>Los horarios no son fijos</a:t>
            </a:r>
          </a:p>
          <a:p>
            <a:pPr lvl="1"/>
            <a:r>
              <a:rPr lang="es-ES_tradnl" sz="2400" dirty="0" smtClean="0"/>
              <a:t>El último bus retorna como a las 4 de la tarde y los visitantes no pueden quedarse más</a:t>
            </a:r>
          </a:p>
          <a:p>
            <a:pPr lvl="1"/>
            <a:r>
              <a:rPr lang="es-ES_tradnl" sz="2400" dirty="0" smtClean="0"/>
              <a:t>Lo domingos el servicio es lento y tardado</a:t>
            </a:r>
          </a:p>
          <a:p>
            <a:pPr lvl="0"/>
            <a:endParaRPr lang="es-SV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3687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188641"/>
            <a:ext cx="7315200" cy="1368151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ES_tradnl" sz="4800" b="1" dirty="0"/>
              <a:t>Alojamiento</a:t>
            </a:r>
            <a:r>
              <a:rPr lang="es-SV" sz="4800" b="1" dirty="0"/>
              <a:t/>
            </a:r>
            <a:br>
              <a:rPr lang="es-SV" sz="4800" b="1" dirty="0"/>
            </a:br>
            <a:endParaRPr lang="es-SV" sz="48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906976"/>
              </p:ext>
            </p:extLst>
          </p:nvPr>
        </p:nvGraphicFramePr>
        <p:xfrm>
          <a:off x="683568" y="1196752"/>
          <a:ext cx="7416824" cy="396044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378409"/>
                <a:gridCol w="1398210"/>
                <a:gridCol w="1878318"/>
                <a:gridCol w="2761887"/>
              </a:tblGrid>
              <a:tr h="132014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FFFFFF"/>
                          </a:solidFill>
                          <a:effectLst/>
                          <a:latin typeface="Candara"/>
                          <a:ea typeface="MS Mincho"/>
                          <a:cs typeface="Times New Roman"/>
                        </a:rPr>
                        <a:t>Nombre</a:t>
                      </a:r>
                      <a:endParaRPr lang="es-SV" sz="2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FFFFFF"/>
                          </a:solidFill>
                          <a:effectLst/>
                          <a:latin typeface="Candara"/>
                          <a:ea typeface="MS Mincho"/>
                          <a:cs typeface="Times New Roman"/>
                        </a:rPr>
                        <a:t>Capacidad Instalada</a:t>
                      </a:r>
                      <a:endParaRPr lang="es-SV" sz="2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>
                          <a:solidFill>
                            <a:srgbClr val="FFFFFF"/>
                          </a:solidFill>
                          <a:effectLst/>
                          <a:latin typeface="Candara"/>
                          <a:ea typeface="MS Mincho"/>
                          <a:cs typeface="Times New Roman"/>
                        </a:rPr>
                        <a:t>Condiciones</a:t>
                      </a:r>
                      <a:endParaRPr lang="es-SV" sz="32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rgbClr val="FFFFFF"/>
                          </a:solidFill>
                          <a:effectLst/>
                          <a:latin typeface="Candara"/>
                          <a:ea typeface="MS Mincho"/>
                          <a:cs typeface="Times New Roman"/>
                        </a:rPr>
                        <a:t>Necesidades</a:t>
                      </a:r>
                      <a:endParaRPr lang="es-SV" sz="2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264029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1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Mini motel yucuaiquin</a:t>
                      </a:r>
                      <a:endParaRPr lang="es-SV" sz="2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6 habitaciones </a:t>
                      </a:r>
                      <a:endParaRPr lang="es-SV" sz="24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SV" sz="24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0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SV" sz="11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Poca capacidad para atender grupos.</a:t>
                      </a:r>
                      <a:endParaRPr lang="es-SV" sz="2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Plan de crecimiento. Aumentar capacidad de espacio y servicio, mejorar la vinculación con actores locales.</a:t>
                      </a:r>
                      <a:endParaRPr lang="es-SV" sz="2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827584" y="5517232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Necesitamos aumentar nuestra capacidad y calidad de alojamiento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529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1"/>
            <a:ext cx="7315200" cy="1196751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s-ES_tradnl" sz="4000" b="1" dirty="0" smtClean="0"/>
              <a:t>Comedores</a:t>
            </a:r>
            <a:endParaRPr lang="es-SV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1412776"/>
            <a:ext cx="7315200" cy="2736303"/>
          </a:xfrm>
        </p:spPr>
        <p:txBody>
          <a:bodyPr>
            <a:normAutofit fontScale="77500" lnSpcReduction="20000"/>
          </a:bodyPr>
          <a:lstStyle/>
          <a:p>
            <a:pPr marL="45720" lvl="0" indent="0">
              <a:buNone/>
            </a:pPr>
            <a:r>
              <a:rPr lang="es-ES_tradnl" sz="3800" dirty="0"/>
              <a:t>Hay </a:t>
            </a:r>
            <a:r>
              <a:rPr lang="es-ES_tradnl" sz="3800" dirty="0" smtClean="0"/>
              <a:t>varios </a:t>
            </a:r>
            <a:r>
              <a:rPr lang="es-ES_tradnl" sz="3800" dirty="0"/>
              <a:t>servicios de alimentos y bebidas estos están en el parque municipal y algunos comedores y pupuserias en el contorno del municipio</a:t>
            </a:r>
            <a:r>
              <a:rPr lang="es-ES_tradnl" sz="3800" dirty="0" smtClean="0"/>
              <a:t>.</a:t>
            </a:r>
          </a:p>
          <a:p>
            <a:pPr marL="45720" lvl="0" indent="0">
              <a:buNone/>
            </a:pPr>
            <a:r>
              <a:rPr lang="es-ES_tradnl" sz="3800" dirty="0" smtClean="0"/>
              <a:t>Los empresarios de alimentos han comenzado ya a alinearse con el concepto </a:t>
            </a:r>
            <a:r>
              <a:rPr lang="es-ES_tradnl" sz="3800" dirty="0" err="1" smtClean="0"/>
              <a:t>Yucuaiquín</a:t>
            </a:r>
            <a:r>
              <a:rPr lang="es-ES_tradnl" sz="3800" dirty="0" smtClean="0"/>
              <a:t> de los Negritos</a:t>
            </a:r>
            <a:endParaRPr lang="es-SV" sz="3800" dirty="0"/>
          </a:p>
          <a:p>
            <a:pPr marL="45720" indent="0">
              <a:buNone/>
            </a:pPr>
            <a:endParaRPr lang="es-SV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09120"/>
            <a:ext cx="2592288" cy="2146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653136"/>
            <a:ext cx="2616292" cy="196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653136"/>
            <a:ext cx="2424269" cy="181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562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ES_tradnl" dirty="0" smtClean="0">
                <a:latin typeface="Candara"/>
                <a:ea typeface="ＤＦＰ華康ゴシック体W2"/>
                <a:cs typeface="Times New Roman"/>
              </a:rPr>
              <a:t>¿</a:t>
            </a:r>
            <a:r>
              <a:rPr lang="es-ES_tradnl" dirty="0">
                <a:latin typeface="Candara"/>
                <a:ea typeface="ＤＦＰ華康ゴシック体W2"/>
                <a:cs typeface="Times New Roman"/>
              </a:rPr>
              <a:t>Cómo creamos el concepto Rector para Yucuaiquín?</a:t>
            </a:r>
            <a:endParaRPr lang="es-SV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47692623"/>
              </p:ext>
            </p:extLst>
          </p:nvPr>
        </p:nvGraphicFramePr>
        <p:xfrm>
          <a:off x="827584" y="2852936"/>
          <a:ext cx="748982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472"/>
                <a:gridCol w="2976744"/>
                <a:gridCol w="2496608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Puesto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Nombre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Ocupación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Presidente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Ing. Carlos Ernesto Gutiérrez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Alcalde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Vicepresidente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Lic. Xiomara Estela García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Alcaldía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Secretaria 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Aurora Lizet Hernández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Alcaldía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Tesorero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Ángel Antonio Pérez Romero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Alcaldía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Síndico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Manuel Alexander Herrera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Comerciante 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403648" y="1556792"/>
            <a:ext cx="6633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Nos reunimos e instalamos un Comité Especial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687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1"/>
            <a:ext cx="7315200" cy="1484783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s-ES_tradnl" sz="4400" b="1" dirty="0"/>
              <a:t>Artesanías</a:t>
            </a:r>
            <a:r>
              <a:rPr lang="es-SV" sz="4400" b="1" dirty="0"/>
              <a:t/>
            </a:r>
            <a:br>
              <a:rPr lang="es-SV" sz="4400" b="1" dirty="0"/>
            </a:br>
            <a:endParaRPr lang="es-SV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052736"/>
            <a:ext cx="7315200" cy="5040560"/>
          </a:xfrm>
        </p:spPr>
        <p:txBody>
          <a:bodyPr>
            <a:noAutofit/>
          </a:bodyPr>
          <a:lstStyle/>
          <a:p>
            <a:r>
              <a:rPr lang="es-ES_tradnl" sz="2400" dirty="0" smtClean="0"/>
              <a:t>Escultores </a:t>
            </a:r>
            <a:r>
              <a:rPr lang="es-ES_tradnl" sz="2400" dirty="0"/>
              <a:t>que tallan mascaras en </a:t>
            </a:r>
            <a:r>
              <a:rPr lang="es-ES_tradnl" sz="2400" dirty="0" smtClean="0"/>
              <a:t>madera, especialistas </a:t>
            </a:r>
            <a:r>
              <a:rPr lang="es-ES_tradnl" sz="2400" dirty="0"/>
              <a:t>en el tallado de imágenes </a:t>
            </a:r>
            <a:r>
              <a:rPr lang="es-ES_tradnl" sz="2400" dirty="0" smtClean="0"/>
              <a:t>religiosas, bordado: Una tienda: </a:t>
            </a:r>
            <a:r>
              <a:rPr lang="es-ES_tradnl" sz="2400" dirty="0"/>
              <a:t>“Artesanías Yucuaiquín” de doña Marta Sariles de León. </a:t>
            </a:r>
            <a:endParaRPr lang="es-ES_tradnl" sz="2400" dirty="0" smtClean="0"/>
          </a:p>
          <a:p>
            <a:r>
              <a:rPr lang="es-ES_tradnl" sz="2400" dirty="0" smtClean="0"/>
              <a:t>Y habrá más...</a:t>
            </a:r>
            <a:endParaRPr lang="es-SV" sz="2400" dirty="0"/>
          </a:p>
          <a:p>
            <a:endParaRPr lang="es-SV" sz="2800" dirty="0"/>
          </a:p>
          <a:p>
            <a:pPr marL="45720" indent="0">
              <a:buNone/>
            </a:pPr>
            <a:endParaRPr lang="es-SV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636912"/>
            <a:ext cx="259228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3356992"/>
            <a:ext cx="4104143" cy="307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852936"/>
            <a:ext cx="2520280" cy="189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51766"/>
            <a:ext cx="2808312" cy="210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25144"/>
            <a:ext cx="1565119" cy="201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217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60649"/>
            <a:ext cx="7315200" cy="1152127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ES_tradnl" sz="4400" b="1" dirty="0"/>
              <a:t>Ferias y fiestas</a:t>
            </a:r>
            <a:r>
              <a:rPr lang="es-SV" sz="4400" b="1" dirty="0"/>
              <a:t/>
            </a:r>
            <a:br>
              <a:rPr lang="es-SV" sz="4400" b="1" dirty="0"/>
            </a:br>
            <a:endParaRPr lang="es-SV" sz="44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9685627"/>
              </p:ext>
            </p:extLst>
          </p:nvPr>
        </p:nvGraphicFramePr>
        <p:xfrm>
          <a:off x="827584" y="1052736"/>
          <a:ext cx="7344816" cy="540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44816"/>
              </a:tblGrid>
              <a:tr h="45414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es-SV" sz="16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366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Día del comercio (todos los domingos del año) es una exposición del comercio y la gastronomía que ofrece Yucuaiquin a sus visitantes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3661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0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Fiestas patronales (1 al 4 de octubre). Los danzantes salen desde el 21 de septiembre al 4 de octubre. De casa en casa. </a:t>
                      </a:r>
                      <a:endParaRPr lang="es-SV" sz="20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83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00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s-ES_tradnl" sz="20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S</a:t>
                      </a:r>
                      <a:r>
                        <a:rPr lang="es-ES_tradnl" sz="200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emana </a:t>
                      </a:r>
                      <a:r>
                        <a:rPr lang="es-ES_tradnl" sz="20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S</a:t>
                      </a:r>
                      <a:r>
                        <a:rPr lang="es-ES_tradnl" sz="200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anta</a:t>
                      </a:r>
                      <a:endParaRPr lang="es-SV" sz="20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83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Festejos guadalupanos (10 al 12 de diciembre)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83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Festivales gastronómicos programados.</a:t>
                      </a:r>
                      <a:endParaRPr lang="es-SV" sz="16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83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6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Encendido de luces y nacimiento 7 de diciembre de la Purísima Concepción.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73016"/>
            <a:ext cx="2376264" cy="2201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829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2534178"/>
              </p:ext>
            </p:extLst>
          </p:nvPr>
        </p:nvGraphicFramePr>
        <p:xfrm>
          <a:off x="539552" y="764705"/>
          <a:ext cx="2543693" cy="28088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3693"/>
              </a:tblGrid>
              <a:tr h="2158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296545" algn="l"/>
                        </a:tabLst>
                      </a:pPr>
                      <a:r>
                        <a:rPr lang="es-ES_tradnl" sz="900" dirty="0">
                          <a:effectLst/>
                        </a:rPr>
                        <a:t>	</a:t>
                      </a:r>
                      <a:r>
                        <a:rPr lang="es-ES_tradnl" sz="1600" dirty="0">
                          <a:effectLst/>
                        </a:rPr>
                        <a:t>Natural</a:t>
                      </a:r>
                      <a:endParaRPr lang="es-SV" sz="9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55774" marR="55774" marT="0" marB="0"/>
                </a:tc>
              </a:tr>
              <a:tr h="2158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296545" algn="l"/>
                        </a:tabLst>
                      </a:pPr>
                      <a:r>
                        <a:rPr lang="es-ES_tradnl" sz="1600" dirty="0">
                          <a:effectLst/>
                        </a:rPr>
                        <a:t>Cerro la cruz</a:t>
                      </a:r>
                      <a:endParaRPr lang="es-SV" sz="16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55774" marR="55774" marT="0" marB="0"/>
                </a:tc>
              </a:tr>
              <a:tr h="2310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296545" algn="l"/>
                        </a:tabLst>
                      </a:pPr>
                      <a:r>
                        <a:rPr lang="es-ES_tradnl" sz="1600" dirty="0">
                          <a:effectLst/>
                        </a:rPr>
                        <a:t>Cerro el perico</a:t>
                      </a:r>
                      <a:endParaRPr lang="es-SV" sz="16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55774" marR="55774" marT="0" marB="0"/>
                </a:tc>
              </a:tr>
              <a:tr h="2158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296545" algn="l"/>
                        </a:tabLst>
                      </a:pPr>
                      <a:r>
                        <a:rPr lang="es-ES_tradnl" sz="1600" dirty="0">
                          <a:effectLst/>
                        </a:rPr>
                        <a:t>El salto oscuro</a:t>
                      </a:r>
                      <a:endParaRPr lang="es-SV" sz="16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55774" marR="55774" marT="0" marB="0"/>
                </a:tc>
              </a:tr>
              <a:tr h="2310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296545" algn="l"/>
                        </a:tabLst>
                      </a:pPr>
                      <a:r>
                        <a:rPr lang="es-ES_tradnl" sz="1600" dirty="0">
                          <a:effectLst/>
                        </a:rPr>
                        <a:t>EL chagüite</a:t>
                      </a:r>
                      <a:endParaRPr lang="es-SV" sz="16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55774" marR="55774" marT="0" marB="0"/>
                </a:tc>
              </a:tr>
              <a:tr h="2660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296545" algn="l"/>
                        </a:tabLst>
                      </a:pPr>
                      <a:r>
                        <a:rPr lang="es-ES_tradnl" sz="1800" dirty="0">
                          <a:effectLst/>
                        </a:rPr>
                        <a:t>Represa las marías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55774" marR="55774" marT="0" marB="0"/>
                </a:tc>
              </a:tr>
              <a:tr h="5685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  <a:tabLst>
                          <a:tab pos="296545" algn="l"/>
                        </a:tabLst>
                      </a:pPr>
                      <a:r>
                        <a:rPr lang="es-ES_tradnl" sz="900" dirty="0">
                          <a:effectLst/>
                        </a:rPr>
                        <a:t> </a:t>
                      </a:r>
                      <a:r>
                        <a:rPr lang="es-ES_tradnl" sz="1600" dirty="0">
                          <a:effectLst/>
                        </a:rPr>
                        <a:t>Llano Grande. </a:t>
                      </a:r>
                      <a:endParaRPr lang="es-SV" sz="16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55774" marR="55774" marT="0" marB="0"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20688"/>
            <a:ext cx="2016308" cy="1556792"/>
          </a:xfrm>
          <a:prstGeom prst="rect">
            <a:avLst/>
          </a:prstGeom>
          <a:noFill/>
          <a:ln w="57150" cmpd="sng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20889"/>
            <a:ext cx="2208245" cy="1656184"/>
          </a:xfrm>
          <a:prstGeom prst="rect">
            <a:avLst/>
          </a:prstGeom>
          <a:noFill/>
          <a:ln w="57150" cmpd="sng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09120"/>
            <a:ext cx="2519839" cy="1573695"/>
          </a:xfrm>
          <a:prstGeom prst="rect">
            <a:avLst/>
          </a:prstGeom>
          <a:noFill/>
          <a:ln w="57150" cmpd="sng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7339" y="2564904"/>
            <a:ext cx="3123025" cy="2015064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915603"/>
            <a:ext cx="2646358" cy="170750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272352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48072"/>
            <a:ext cx="2566753" cy="1556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7416824" cy="648072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Naturaleza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04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Hechos por el hombre</a:t>
            </a:r>
            <a:endParaRPr lang="es-ES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10224323"/>
              </p:ext>
            </p:extLst>
          </p:nvPr>
        </p:nvGraphicFramePr>
        <p:xfrm>
          <a:off x="827584" y="1556792"/>
          <a:ext cx="2544577" cy="34256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4577"/>
              </a:tblGrid>
              <a:tr h="3600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 dirty="0">
                          <a:effectLst/>
                        </a:rPr>
                        <a:t>Hechos por el hombre</a:t>
                      </a:r>
                      <a:endParaRPr lang="es-SV" sz="16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55774" marR="55774" marT="0" marB="0"/>
                </a:tc>
              </a:tr>
              <a:tr h="3412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 dirty="0">
                          <a:effectLst/>
                        </a:rPr>
                        <a:t>Iglesia parroquial</a:t>
                      </a:r>
                      <a:endParaRPr lang="es-SV" sz="16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55774" marR="55774" marT="0" marB="0"/>
                </a:tc>
              </a:tr>
              <a:tr h="6824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 dirty="0">
                          <a:effectLst/>
                        </a:rPr>
                        <a:t>Parque municipal</a:t>
                      </a:r>
                      <a:endParaRPr lang="es-SV" sz="16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55774" marR="55774" marT="0" marB="0"/>
                </a:tc>
              </a:tr>
              <a:tr h="3412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 dirty="0">
                          <a:effectLst/>
                        </a:rPr>
                        <a:t>Bulevar </a:t>
                      </a:r>
                      <a:endParaRPr lang="es-SV" sz="16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55774" marR="55774" marT="0" marB="0"/>
                </a:tc>
              </a:tr>
              <a:tr h="6824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600" dirty="0">
                          <a:effectLst/>
                        </a:rPr>
                        <a:t>Ruinas de la </a:t>
                      </a:r>
                      <a:r>
                        <a:rPr lang="es-ES_tradnl" sz="2000" dirty="0">
                          <a:effectLst/>
                        </a:rPr>
                        <a:t>curtiembre</a:t>
                      </a:r>
                      <a:r>
                        <a:rPr lang="es-ES_tradnl" sz="1600" dirty="0">
                          <a:effectLst/>
                        </a:rPr>
                        <a:t> </a:t>
                      </a:r>
                      <a:endParaRPr lang="es-SV" sz="16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55774" marR="55774" marT="0" marB="0"/>
                </a:tc>
              </a:tr>
              <a:tr h="7858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dirty="0">
                          <a:effectLst/>
                        </a:rPr>
                        <a:t>Petrograbados  el chagüite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55774" marR="55774" marT="0" marB="0"/>
                </a:tc>
              </a:tr>
            </a:tbl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3578" y="3356992"/>
            <a:ext cx="217466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05064"/>
            <a:ext cx="2890971" cy="186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085184"/>
            <a:ext cx="2160240" cy="139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00808"/>
            <a:ext cx="2643852" cy="1833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175128"/>
            <a:ext cx="1893995" cy="1422224"/>
          </a:xfrm>
          <a:prstGeom prst="rect">
            <a:avLst/>
          </a:prstGeom>
          <a:noFill/>
          <a:ln w="5715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0389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"/>
            <a:ext cx="7315200" cy="1412775"/>
          </a:xfrm>
        </p:spPr>
        <p:txBody>
          <a:bodyPr>
            <a:normAutofit/>
          </a:bodyPr>
          <a:lstStyle/>
          <a:p>
            <a:pPr lvl="0"/>
            <a:r>
              <a:rPr lang="es-ES_tradnl" b="1" dirty="0"/>
              <a:t>Visión de desarrollo turístico</a:t>
            </a:r>
            <a:r>
              <a:rPr lang="es-SV" b="1" dirty="0"/>
              <a:t/>
            </a:r>
            <a:br>
              <a:rPr lang="es-SV" b="1" dirty="0"/>
            </a:br>
            <a:r>
              <a:rPr lang="es-SV" b="1" dirty="0" smtClean="0"/>
              <a:t>oferta</a:t>
            </a:r>
            <a:endParaRPr lang="es-SV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455339"/>
              </p:ext>
            </p:extLst>
          </p:nvPr>
        </p:nvGraphicFramePr>
        <p:xfrm>
          <a:off x="395288" y="1341438"/>
          <a:ext cx="820916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580"/>
                <a:gridCol w="410458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000" dirty="0" smtClean="0">
                          <a:effectLst/>
                        </a:rPr>
                        <a:t>Actual 2012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800" dirty="0">
                          <a:effectLst/>
                        </a:rPr>
                        <a:t>Hacia el 2020</a:t>
                      </a:r>
                      <a:endParaRPr lang="es-SV" sz="24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400" dirty="0">
                          <a:effectLst/>
                        </a:rPr>
                        <a:t>Oferta cultural: </a:t>
                      </a:r>
                      <a:r>
                        <a:rPr lang="es-SV" sz="2400" dirty="0" smtClean="0">
                          <a:effectLst/>
                        </a:rPr>
                        <a:t>No tan diferenciada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400" dirty="0" smtClean="0">
                          <a:effectLst/>
                        </a:rPr>
                        <a:t>Limitada </a:t>
                      </a:r>
                      <a:r>
                        <a:rPr lang="es-SV" sz="2400" dirty="0">
                          <a:effectLst/>
                        </a:rPr>
                        <a:t>a los domingos de </a:t>
                      </a:r>
                      <a:r>
                        <a:rPr lang="es-SV" sz="2400" dirty="0" smtClean="0">
                          <a:effectLst/>
                        </a:rPr>
                        <a:t>comercio</a:t>
                      </a:r>
                      <a:r>
                        <a:rPr lang="es-SV" sz="2400" baseline="0" dirty="0" smtClean="0">
                          <a:effectLst/>
                        </a:rPr>
                        <a:t> y fiestas</a:t>
                      </a:r>
                      <a:endParaRPr lang="es-SV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400" b="1" dirty="0" smtClean="0">
                          <a:effectLst/>
                        </a:rPr>
                        <a:t>Yucuaiquín de los negritos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400" dirty="0" smtClean="0">
                          <a:effectLst/>
                        </a:rPr>
                        <a:t>-Fortalecer </a:t>
                      </a:r>
                      <a:r>
                        <a:rPr lang="es-SV" sz="2400" dirty="0">
                          <a:effectLst/>
                        </a:rPr>
                        <a:t>domingos de comercio como una feria emblemática </a:t>
                      </a:r>
                      <a:r>
                        <a:rPr lang="es-SV" sz="2400" dirty="0" smtClean="0">
                          <a:effectLst/>
                        </a:rPr>
                        <a:t>regional, ampliarla </a:t>
                      </a:r>
                      <a:r>
                        <a:rPr lang="es-SV" sz="2400" dirty="0">
                          <a:effectLst/>
                        </a:rPr>
                        <a:t>a los fines de semana completos </a:t>
                      </a:r>
                      <a:endParaRPr lang="es-SV" sz="2400" dirty="0" smtClean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400" dirty="0" smtClean="0">
                          <a:effectLst/>
                        </a:rPr>
                        <a:t>-Complementarla </a:t>
                      </a:r>
                      <a:r>
                        <a:rPr lang="es-SV" sz="2400" dirty="0">
                          <a:effectLst/>
                        </a:rPr>
                        <a:t>con oferta de </a:t>
                      </a:r>
                      <a:r>
                        <a:rPr lang="es-SV" sz="2400" dirty="0" smtClean="0">
                          <a:effectLst/>
                        </a:rPr>
                        <a:t>naturaleza.</a:t>
                      </a:r>
                      <a:endParaRPr lang="es-SV" sz="20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Flecha derecha 4"/>
          <p:cNvSpPr/>
          <p:nvPr/>
        </p:nvSpPr>
        <p:spPr>
          <a:xfrm>
            <a:off x="2771800" y="4869160"/>
            <a:ext cx="1512168" cy="79208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915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0"/>
            <a:ext cx="7315200" cy="1412775"/>
          </a:xfrm>
        </p:spPr>
        <p:txBody>
          <a:bodyPr>
            <a:normAutofit/>
          </a:bodyPr>
          <a:lstStyle/>
          <a:p>
            <a:pPr lvl="0"/>
            <a:r>
              <a:rPr lang="es-ES_tradnl" b="1" dirty="0"/>
              <a:t>Visión de desarrollo turístico</a:t>
            </a:r>
            <a:r>
              <a:rPr lang="es-SV" b="1" dirty="0"/>
              <a:t/>
            </a:r>
            <a:br>
              <a:rPr lang="es-SV" b="1" dirty="0"/>
            </a:br>
            <a:r>
              <a:rPr lang="es-SV" b="1" dirty="0" smtClean="0"/>
              <a:t>Duración del viaje-estadía</a:t>
            </a:r>
            <a:endParaRPr lang="es-SV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4689537"/>
              </p:ext>
            </p:extLst>
          </p:nvPr>
        </p:nvGraphicFramePr>
        <p:xfrm>
          <a:off x="754582" y="2277969"/>
          <a:ext cx="7489826" cy="400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913"/>
                <a:gridCol w="3744913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000" dirty="0">
                          <a:effectLst/>
                        </a:rPr>
                        <a:t>Actual</a:t>
                      </a:r>
                      <a:endParaRPr lang="es-SV" sz="18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800" dirty="0">
                          <a:effectLst/>
                        </a:rPr>
                        <a:t>Hacia el 2020</a:t>
                      </a:r>
                      <a:endParaRPr lang="es-SV" sz="2400" dirty="0">
                        <a:effectLst/>
                        <a:latin typeface="Candara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400" dirty="0" smtClean="0">
                          <a:effectLst/>
                        </a:rPr>
                        <a:t>Duración </a:t>
                      </a:r>
                      <a:r>
                        <a:rPr lang="es-SV" sz="2400" dirty="0">
                          <a:effectLst/>
                        </a:rPr>
                        <a:t>del viaje: 3 horas. </a:t>
                      </a:r>
                      <a:endParaRPr lang="es-SV" sz="20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400" dirty="0" smtClean="0">
                          <a:effectLst/>
                        </a:rPr>
                        <a:t>-Duración </a:t>
                      </a:r>
                      <a:r>
                        <a:rPr lang="es-SV" sz="2400" dirty="0">
                          <a:effectLst/>
                        </a:rPr>
                        <a:t>del viaje: Un día (6 a 8 horas </a:t>
                      </a:r>
                      <a:endParaRPr lang="es-SV" sz="2400" dirty="0" smtClean="0">
                        <a:effectLst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400" dirty="0" smtClean="0">
                          <a:effectLst/>
                        </a:rPr>
                        <a:t>- </a:t>
                      </a:r>
                      <a:r>
                        <a:rPr lang="es-SV" sz="2400" dirty="0">
                          <a:effectLst/>
                        </a:rPr>
                        <a:t>2 días 1 noche complementando con actividades familiares de naturaleza</a:t>
                      </a:r>
                      <a:r>
                        <a:rPr lang="es-SV" sz="2400" dirty="0" smtClean="0">
                          <a:effectLst/>
                        </a:rPr>
                        <a:t>).</a:t>
                      </a:r>
                      <a:endParaRPr lang="es-SV" sz="2000" dirty="0">
                        <a:effectLst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Flecha derecha 4"/>
          <p:cNvSpPr/>
          <p:nvPr/>
        </p:nvSpPr>
        <p:spPr>
          <a:xfrm>
            <a:off x="2555776" y="4653136"/>
            <a:ext cx="1512168" cy="79208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278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7315200" cy="1412775"/>
          </a:xfrm>
        </p:spPr>
        <p:txBody>
          <a:bodyPr>
            <a:normAutofit/>
          </a:bodyPr>
          <a:lstStyle/>
          <a:p>
            <a:pPr lvl="0"/>
            <a:r>
              <a:rPr lang="es-ES_tradnl" b="1" dirty="0"/>
              <a:t>Visión de desarrollo turístico</a:t>
            </a:r>
            <a:r>
              <a:rPr lang="es-SV" b="1" dirty="0"/>
              <a:t/>
            </a:r>
            <a:br>
              <a:rPr lang="es-SV" b="1" dirty="0"/>
            </a:br>
            <a:r>
              <a:rPr lang="es-SV" b="1" dirty="0" smtClean="0"/>
              <a:t>Demanda</a:t>
            </a:r>
            <a:endParaRPr lang="es-SV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8656990"/>
              </p:ext>
            </p:extLst>
          </p:nvPr>
        </p:nvGraphicFramePr>
        <p:xfrm>
          <a:off x="395288" y="1341438"/>
          <a:ext cx="7489826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913"/>
                <a:gridCol w="3744913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600" b="1" dirty="0">
                          <a:effectLst/>
                          <a:latin typeface="+mj-lt"/>
                        </a:rPr>
                        <a:t>Actual</a:t>
                      </a:r>
                      <a:endParaRPr lang="es-SV" sz="1400" b="1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000" b="1" dirty="0">
                          <a:effectLst/>
                          <a:latin typeface="+mj-lt"/>
                        </a:rPr>
                        <a:t>Hacia el 2020</a:t>
                      </a:r>
                      <a:endParaRPr lang="es-SV" sz="1800" b="1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800" b="1" dirty="0" smtClean="0">
                          <a:effectLst/>
                          <a:latin typeface="+mj-lt"/>
                        </a:rPr>
                        <a:t>Demanda</a:t>
                      </a:r>
                      <a:r>
                        <a:rPr lang="es-SV" sz="1800" b="1" baseline="0" dirty="0" smtClean="0">
                          <a:effectLst/>
                          <a:latin typeface="+mj-lt"/>
                        </a:rPr>
                        <a:t> fin de semana:</a:t>
                      </a:r>
                      <a:r>
                        <a:rPr lang="es-SV" sz="1800" b="1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es-SV" sz="1800" b="1" dirty="0">
                          <a:effectLst/>
                          <a:latin typeface="+mj-lt"/>
                        </a:rPr>
                        <a:t>local 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800" b="1" dirty="0" smtClean="0">
                          <a:effectLst/>
                          <a:latin typeface="+mj-lt"/>
                        </a:rPr>
                        <a:t>400 de </a:t>
                      </a:r>
                      <a:r>
                        <a:rPr lang="es-SV" sz="1800" b="1" dirty="0">
                          <a:effectLst/>
                          <a:latin typeface="+mj-lt"/>
                        </a:rPr>
                        <a:t>cantones </a:t>
                      </a:r>
                      <a:endParaRPr lang="es-SV" sz="1800" b="1" dirty="0" smtClean="0">
                        <a:effectLst/>
                        <a:latin typeface="+mj-lt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800" b="1" dirty="0" smtClean="0">
                          <a:effectLst/>
                          <a:latin typeface="+mj-lt"/>
                        </a:rPr>
                        <a:t>25 </a:t>
                      </a:r>
                      <a:r>
                        <a:rPr lang="es-SV" sz="1800" b="1" dirty="0">
                          <a:effectLst/>
                          <a:latin typeface="+mj-lt"/>
                        </a:rPr>
                        <a:t>de San </a:t>
                      </a:r>
                      <a:r>
                        <a:rPr lang="es-SV" sz="1800" b="1" dirty="0" smtClean="0">
                          <a:effectLst/>
                          <a:latin typeface="+mj-lt"/>
                        </a:rPr>
                        <a:t>Miguel</a:t>
                      </a:r>
                      <a:endParaRPr lang="es-SV" sz="1600" b="1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800" b="1" dirty="0" smtClean="0">
                          <a:effectLst/>
                          <a:latin typeface="+mj-lt"/>
                        </a:rPr>
                        <a:t>-Demanda fin de semana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800" b="1" dirty="0" smtClean="0">
                          <a:effectLst/>
                          <a:latin typeface="+mj-lt"/>
                        </a:rPr>
                        <a:t>400</a:t>
                      </a:r>
                      <a:r>
                        <a:rPr lang="es-SV" sz="1800" b="1" baseline="0" dirty="0" smtClean="0">
                          <a:effectLst/>
                          <a:latin typeface="+mj-lt"/>
                        </a:rPr>
                        <a:t> de cantones</a:t>
                      </a:r>
                      <a:r>
                        <a:rPr lang="es-SV" sz="1800" b="1" dirty="0" smtClean="0">
                          <a:effectLst/>
                          <a:latin typeface="+mj-lt"/>
                        </a:rPr>
                        <a:t> 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800" b="1" dirty="0" smtClean="0">
                          <a:effectLst/>
                          <a:latin typeface="+mj-lt"/>
                        </a:rPr>
                        <a:t>200 de San</a:t>
                      </a:r>
                      <a:r>
                        <a:rPr lang="es-SV" sz="1800" b="1" baseline="0" dirty="0" smtClean="0">
                          <a:effectLst/>
                          <a:latin typeface="+mj-lt"/>
                        </a:rPr>
                        <a:t> Miguel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800" b="1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200 de La Unión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800" b="1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200 de todo el país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6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Entre semana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28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           0... 5... 0... 2...</a:t>
                      </a:r>
                      <a:endParaRPr lang="es-SV" sz="2800" b="1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6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Entre</a:t>
                      </a:r>
                      <a:r>
                        <a:rPr lang="es-SV" sz="1600" b="1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semana</a:t>
                      </a: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600" b="1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40 de todo el país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b="1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40 del extranjero</a:t>
                      </a:r>
                      <a:endParaRPr lang="es-SV" sz="1400" b="1" dirty="0" smtClean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es-SV" sz="1600" b="1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Flecha derecha 4"/>
          <p:cNvSpPr/>
          <p:nvPr/>
        </p:nvSpPr>
        <p:spPr>
          <a:xfrm>
            <a:off x="2555776" y="3501008"/>
            <a:ext cx="1512168" cy="79208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2278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Marcador de contenido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7848872" cy="60486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395536" y="332656"/>
            <a:ext cx="2646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dirty="0"/>
              <a:t>Para lograr nuestros objetivos, trabajaremos en cinco líneas </a:t>
            </a:r>
            <a:r>
              <a:rPr lang="es-ES_tradnl" sz="2000" dirty="0" smtClean="0"/>
              <a:t>estratégicas</a:t>
            </a:r>
            <a:r>
              <a:rPr lang="es-SV" sz="2000" dirty="0"/>
              <a:t/>
            </a:r>
            <a:br>
              <a:rPr lang="es-SV" sz="2000" dirty="0"/>
            </a:br>
            <a:r>
              <a:rPr lang="es-ES_tradnl" sz="2000" dirty="0"/>
              <a:t> 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303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Infraestructura y equipamiento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870255"/>
              </p:ext>
            </p:extLst>
          </p:nvPr>
        </p:nvGraphicFramePr>
        <p:xfrm>
          <a:off x="395536" y="1700808"/>
          <a:ext cx="820916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5904904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MS PGothic"/>
                          <a:cs typeface="MS PGothic"/>
                        </a:rPr>
                        <a:t>Lugar</a:t>
                      </a:r>
                      <a:endParaRPr lang="es-ES_tradnl" sz="18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b="1" kern="1200">
                          <a:solidFill>
                            <a:srgbClr val="FFFFFF"/>
                          </a:solidFill>
                          <a:effectLst/>
                          <a:latin typeface="+mj-lt"/>
                          <a:ea typeface="MS PGothic"/>
                          <a:cs typeface="MS PGothic"/>
                        </a:rPr>
                        <a:t>Proyectos</a:t>
                      </a:r>
                      <a:endParaRPr lang="es-ES_tradnl" sz="180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800" b="1" dirty="0" err="1">
                          <a:effectLst/>
                          <a:latin typeface="+mj-lt"/>
                          <a:ea typeface="MS Mincho"/>
                          <a:cs typeface="Cambria"/>
                        </a:rPr>
                        <a:t>Yucuaiquín</a:t>
                      </a:r>
                      <a:r>
                        <a:rPr lang="es-ES_tradnl" sz="1800" b="1" dirty="0">
                          <a:effectLst/>
                          <a:latin typeface="+mj-lt"/>
                          <a:ea typeface="MS Mincho"/>
                          <a:cs typeface="Cambria"/>
                        </a:rPr>
                        <a:t> pueblo</a:t>
                      </a:r>
                      <a:endParaRPr lang="es-ES_tradnl" sz="1800" b="1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b="1" dirty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Centro de interpretación </a:t>
                      </a:r>
                      <a:r>
                        <a:rPr lang="es-ES_tradnl" sz="18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de Los Negritos</a:t>
                      </a:r>
                      <a:r>
                        <a:rPr lang="es-ES_tradnl" sz="1800" b="1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y </a:t>
                      </a:r>
                      <a:r>
                        <a:rPr lang="es-ES_tradnl" sz="1800" b="1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petrograbados</a:t>
                      </a:r>
                      <a:r>
                        <a:rPr lang="es-ES_tradnl" sz="1800" b="1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de</a:t>
                      </a:r>
                      <a:r>
                        <a:rPr lang="es-ES_tradnl" sz="18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s-ES_tradnl" sz="1800" b="1" dirty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El </a:t>
                      </a:r>
                      <a:r>
                        <a:rPr lang="es-ES_tradnl" sz="18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Chagüite con Centro artesanal</a:t>
                      </a:r>
                      <a:endParaRPr lang="es-ES_tradnl" sz="1800" b="1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b="1" dirty="0" smtClean="0">
                          <a:effectLst/>
                          <a:latin typeface="+mj-lt"/>
                          <a:ea typeface="MS Mincho"/>
                          <a:cs typeface="Cambria"/>
                        </a:rPr>
                        <a:t>Salto oscuro, Cerro </a:t>
                      </a:r>
                      <a:r>
                        <a:rPr lang="es-ES_tradnl" sz="1800" b="1" dirty="0">
                          <a:effectLst/>
                          <a:latin typeface="+mj-lt"/>
                          <a:ea typeface="MS Mincho"/>
                          <a:cs typeface="Cambria"/>
                        </a:rPr>
                        <a:t>de la Cruz, Cerro El </a:t>
                      </a:r>
                      <a:r>
                        <a:rPr lang="es-ES_tradnl" sz="1800" b="1" dirty="0" smtClean="0">
                          <a:effectLst/>
                          <a:latin typeface="+mj-lt"/>
                          <a:ea typeface="MS Mincho"/>
                          <a:cs typeface="Cambria"/>
                        </a:rPr>
                        <a:t>Perico, El Chagüite</a:t>
                      </a:r>
                      <a:endParaRPr lang="es-ES_tradnl" sz="1800" b="1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1800" b="1" dirty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Construcción </a:t>
                      </a:r>
                      <a:r>
                        <a:rPr lang="es-ES_tradnl" sz="18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de senderos, </a:t>
                      </a:r>
                      <a:r>
                        <a:rPr lang="es-ES_tradnl" sz="1800" b="1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proteccion</a:t>
                      </a:r>
                      <a:r>
                        <a:rPr lang="es-ES_tradnl" sz="18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, interpretación y </a:t>
                      </a:r>
                      <a:r>
                        <a:rPr lang="es-ES_tradnl" sz="1800" b="1" dirty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miradores paisajísticos </a:t>
                      </a:r>
                      <a:endParaRPr lang="es-ES_tradnl" sz="1800" b="1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800" b="1" dirty="0">
                          <a:effectLst/>
                          <a:latin typeface="+mj-lt"/>
                          <a:ea typeface="MS Mincho"/>
                          <a:cs typeface="Cambria"/>
                        </a:rPr>
                        <a:t> </a:t>
                      </a:r>
                      <a:r>
                        <a:rPr lang="es-SV" sz="1800" b="1" dirty="0" smtClean="0">
                          <a:effectLst/>
                          <a:latin typeface="+mj-lt"/>
                          <a:ea typeface="MS Mincho"/>
                          <a:cs typeface="Cambria"/>
                        </a:rPr>
                        <a:t>Calles</a:t>
                      </a:r>
                      <a:endParaRPr lang="es-ES_tradnl" sz="1800" b="1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SV" sz="18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Calles </a:t>
                      </a:r>
                      <a:r>
                        <a:rPr lang="es-SV" sz="1800" b="1" dirty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de </a:t>
                      </a:r>
                      <a:r>
                        <a:rPr lang="es-SV" sz="18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acceso </a:t>
                      </a:r>
                      <a:r>
                        <a:rPr lang="es-SV" sz="1800" b="1" dirty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pavimentadas y floreados con árboles y </a:t>
                      </a:r>
                      <a:r>
                        <a:rPr lang="es-SV" sz="18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veraneras</a:t>
                      </a:r>
                      <a:endParaRPr lang="es-ES_tradnl" sz="1800" b="1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755576" y="5001099"/>
            <a:ext cx="7315200" cy="24603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rtl="0">
              <a:spcBef>
                <a:spcPct val="0"/>
              </a:spcBef>
            </a:pPr>
            <a:r>
              <a:rPr lang="es-ES_tradnl" sz="6000" b="1" dirty="0" err="1" smtClean="0"/>
              <a:t>Yucuaiquín</a:t>
            </a:r>
            <a:r>
              <a:rPr lang="es-ES_tradnl" sz="6000" b="1" dirty="0" smtClean="0"/>
              <a:t> de los Negritos </a:t>
            </a:r>
            <a:r>
              <a:rPr lang="es-SV" sz="6000" b="1" dirty="0" smtClean="0"/>
              <a:t/>
            </a:r>
            <a:br>
              <a:rPr lang="es-SV" sz="6000" b="1" dirty="0" smtClean="0"/>
            </a:br>
            <a:endParaRPr lang="es-SV" sz="6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914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Animación cultural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3302557"/>
              </p:ext>
            </p:extLst>
          </p:nvPr>
        </p:nvGraphicFramePr>
        <p:xfrm>
          <a:off x="395536" y="1700808"/>
          <a:ext cx="8209160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5904904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MS PGothic"/>
                          <a:cs typeface="MS PGothic"/>
                        </a:rPr>
                        <a:t>Lugar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b="1" kern="1200">
                          <a:solidFill>
                            <a:srgbClr val="FFFFFF"/>
                          </a:solidFill>
                          <a:effectLst/>
                          <a:latin typeface="+mj-lt"/>
                          <a:ea typeface="MS PGothic"/>
                          <a:cs typeface="MS PGothic"/>
                        </a:rPr>
                        <a:t>Proyectos</a:t>
                      </a:r>
                      <a:endParaRPr lang="es-ES_tradnl" sz="240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err="1">
                          <a:effectLst/>
                          <a:latin typeface="+mj-lt"/>
                          <a:ea typeface="MS Mincho"/>
                          <a:cs typeface="Cambria"/>
                        </a:rPr>
                        <a:t>Yucuaiquín</a:t>
                      </a:r>
                      <a:r>
                        <a:rPr lang="es-ES_tradnl" sz="2400" dirty="0">
                          <a:effectLst/>
                          <a:latin typeface="+mj-lt"/>
                          <a:ea typeface="MS Mincho"/>
                          <a:cs typeface="Cambria"/>
                        </a:rPr>
                        <a:t> pueblo</a:t>
                      </a:r>
                      <a:endParaRPr lang="es-ES_tradnl" sz="24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dirty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Centro de interpretación </a:t>
                      </a:r>
                      <a:r>
                        <a:rPr lang="es-ES_tradnl" sz="240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de Los Negritos</a:t>
                      </a:r>
                      <a:r>
                        <a:rPr lang="es-ES_tradnl" sz="240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y </a:t>
                      </a:r>
                      <a:r>
                        <a:rPr lang="es-ES_tradnl" sz="2400" baseline="0" dirty="0" err="1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petrograbados</a:t>
                      </a:r>
                      <a:r>
                        <a:rPr lang="es-ES_tradnl" sz="240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de</a:t>
                      </a:r>
                      <a:r>
                        <a:rPr lang="es-ES_tradnl" sz="240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es-ES_tradnl" sz="2400" dirty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El Chagüite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24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Comida</a:t>
                      </a:r>
                      <a:r>
                        <a:rPr lang="es-ES_tradnl" sz="240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de los negritos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Sonidos de los negritos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dirty="0" smtClean="0">
                          <a:effectLst/>
                          <a:latin typeface="+mj-lt"/>
                          <a:ea typeface="ＭＳ 明朝"/>
                          <a:cs typeface="Times New Roman"/>
                        </a:rPr>
                        <a:t>Colores de los negritos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539552" y="4857083"/>
            <a:ext cx="7315200" cy="24603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rtl="0">
              <a:spcBef>
                <a:spcPct val="0"/>
              </a:spcBef>
            </a:pPr>
            <a:r>
              <a:rPr lang="es-ES_tradnl" sz="6000" b="1" dirty="0" err="1" smtClean="0"/>
              <a:t>Yucuaiquín</a:t>
            </a:r>
            <a:r>
              <a:rPr lang="es-ES_tradnl" sz="6000" b="1" dirty="0" smtClean="0"/>
              <a:t> de los Negritos </a:t>
            </a:r>
            <a:r>
              <a:rPr lang="es-SV" sz="6000" b="1" dirty="0" smtClean="0"/>
              <a:t/>
            </a:r>
            <a:br>
              <a:rPr lang="es-SV" sz="6000" b="1" dirty="0" smtClean="0"/>
            </a:br>
            <a:endParaRPr lang="es-SV" sz="6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5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9592" y="260648"/>
            <a:ext cx="7315200" cy="1656183"/>
          </a:xfrm>
        </p:spPr>
        <p:txBody>
          <a:bodyPr>
            <a:normAutofit/>
          </a:bodyPr>
          <a:lstStyle/>
          <a:p>
            <a:pPr lvl="2"/>
            <a:r>
              <a:rPr lang="es-ES_tradnl" sz="3200" b="1" dirty="0" smtClean="0"/>
              <a:t>Hicimos un plan para hacer el concepto rector</a:t>
            </a:r>
            <a:endParaRPr lang="es-SV" sz="3200" b="1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7249462"/>
              </p:ext>
            </p:extLst>
          </p:nvPr>
        </p:nvGraphicFramePr>
        <p:xfrm>
          <a:off x="971600" y="2204864"/>
          <a:ext cx="7272811" cy="3639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973"/>
                <a:gridCol w="1038973"/>
                <a:gridCol w="1038973"/>
                <a:gridCol w="1038973"/>
                <a:gridCol w="1038973"/>
                <a:gridCol w="1038973"/>
                <a:gridCol w="1038973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Agosto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Septiembre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Octubre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Noviembre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Diciembre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¿Quienes somos?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Diseño del concepto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CDT</a:t>
                      </a:r>
                      <a:r>
                        <a:rPr lang="es-ES_tradnl" sz="1100" baseline="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 y Alcaldía</a:t>
                      </a:r>
                      <a:endParaRPr lang="es-ES_tradnl" sz="1100" dirty="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1DE4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¿Dónde estamos?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Diagnóstico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30200" algn="l"/>
                        </a:tabLst>
                        <a:defRPr/>
                      </a:pPr>
                      <a:r>
                        <a:rPr lang="es-ES_tradnl" sz="110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CDT</a:t>
                      </a:r>
                      <a:r>
                        <a:rPr lang="es-ES_tradnl" sz="1100" baseline="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 y Alcaldía</a:t>
                      </a:r>
                      <a:endParaRPr lang="es-ES_tradnl" sz="1100" dirty="0" smtClean="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330200" algn="l"/>
                        </a:tabLst>
                      </a:pPr>
                      <a:r>
                        <a:rPr lang="es-ES_tradnl" sz="11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	</a:t>
                      </a:r>
                      <a:endParaRPr lang="es-ES_tradnl" sz="1100" dirty="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1DE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10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CDT</a:t>
                      </a:r>
                      <a:r>
                        <a:rPr lang="es-ES_tradnl" sz="1100" baseline="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 y Alcaldía</a:t>
                      </a:r>
                      <a:endParaRPr lang="es-ES_tradnl" sz="1100" dirty="0" smtClean="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 dirty="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1DE4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¿A dónde queremos llegar?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Visión, misión y objetivos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10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CDT</a:t>
                      </a:r>
                      <a:r>
                        <a:rPr lang="es-ES_tradnl" sz="1100" baseline="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 y Alcaldía</a:t>
                      </a:r>
                      <a:endParaRPr lang="es-ES_tradnl" sz="1100" dirty="0" smtClean="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 dirty="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1DE4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¿Qué hacemos para lograrlo?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Estrategias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10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CDT</a:t>
                      </a:r>
                      <a:r>
                        <a:rPr lang="es-ES_tradnl" sz="1100" baseline="0" dirty="0" smtClean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 y Alcaldía</a:t>
                      </a:r>
                      <a:endParaRPr lang="es-ES_tradnl" sz="1100" dirty="0" smtClean="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1100" dirty="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1DE4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¿Cómo, cuándo, dónde y con quién lo hacemos?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Plan de acción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  <a:latin typeface="Candara"/>
                          <a:ea typeface="MS Mincho"/>
                          <a:cs typeface="Times New Roman"/>
                        </a:rPr>
                        <a:t> </a:t>
                      </a:r>
                      <a:endParaRPr lang="es-ES_tradnl" sz="110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  <a:latin typeface="Candara"/>
                          <a:ea typeface="MS Mincho"/>
                          <a:cs typeface="Times New Roman"/>
                        </a:rPr>
                        <a:t>Todos</a:t>
                      </a:r>
                      <a:endParaRPr lang="es-ES_tradnl" sz="1100" dirty="0">
                        <a:effectLst/>
                        <a:latin typeface="Candar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1DE45"/>
                    </a:solidFill>
                  </a:tcPr>
                </a:tc>
              </a:tr>
            </a:tbl>
          </a:graphicData>
        </a:graphic>
      </p:graphicFrame>
      <p:sp>
        <p:nvSpPr>
          <p:cNvPr id="4" name="Flecha derecha 3"/>
          <p:cNvSpPr/>
          <p:nvPr/>
        </p:nvSpPr>
        <p:spPr>
          <a:xfrm rot="5400000">
            <a:off x="6948264" y="3429000"/>
            <a:ext cx="1512168" cy="79208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635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Promoción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5541186"/>
              </p:ext>
            </p:extLst>
          </p:nvPr>
        </p:nvGraphicFramePr>
        <p:xfrm>
          <a:off x="395536" y="1499592"/>
          <a:ext cx="8209160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5904904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0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MS PGothic"/>
                          <a:cs typeface="MS PGothic"/>
                        </a:rPr>
                        <a:t>Lugar</a:t>
                      </a:r>
                      <a:endParaRPr lang="es-ES_tradnl" sz="20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000" b="1" kern="1200">
                          <a:solidFill>
                            <a:srgbClr val="FFFFFF"/>
                          </a:solidFill>
                          <a:effectLst/>
                          <a:latin typeface="+mj-lt"/>
                          <a:ea typeface="MS PGothic"/>
                          <a:cs typeface="MS PGothic"/>
                        </a:rPr>
                        <a:t>Proyectos</a:t>
                      </a:r>
                      <a:endParaRPr lang="es-ES_tradnl" sz="200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dirty="0" err="1">
                          <a:effectLst/>
                          <a:latin typeface="+mj-lt"/>
                          <a:ea typeface="MS Mincho"/>
                          <a:cs typeface="Cambria"/>
                        </a:rPr>
                        <a:t>Yucuaiquín</a:t>
                      </a:r>
                      <a:r>
                        <a:rPr lang="es-ES_tradnl" sz="2000" dirty="0">
                          <a:effectLst/>
                          <a:latin typeface="+mj-lt"/>
                          <a:ea typeface="MS Mincho"/>
                          <a:cs typeface="Cambria"/>
                        </a:rPr>
                        <a:t> </a:t>
                      </a:r>
                      <a:endParaRPr lang="es-ES_tradnl" sz="20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0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Crear una guía de turismo</a:t>
                      </a:r>
                      <a:endParaRPr lang="es-ES_tradnl" sz="2000" b="1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0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/>
                          <a:cs typeface="MS PGothic"/>
                        </a:rPr>
                        <a:t> </a:t>
                      </a:r>
                      <a:endParaRPr lang="es-ES_tradnl" sz="20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0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Elaborar</a:t>
                      </a:r>
                      <a:r>
                        <a:rPr lang="es-ES_tradnl" sz="2000" b="1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material de promoción</a:t>
                      </a:r>
                      <a:endParaRPr lang="es-ES_tradnl" sz="2000" b="1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20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0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Elaborar nuestro mapa</a:t>
                      </a:r>
                      <a:endParaRPr lang="es-ES_tradnl" sz="2000" b="1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es-ES_tradnl" sz="20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0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Ir a eventos de promoción como Pueblos vivos y otros</a:t>
                      </a:r>
                      <a:endParaRPr lang="es-ES_tradnl" sz="2000" b="1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es-ES_tradnl" sz="20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000" b="1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Hacer</a:t>
                      </a:r>
                      <a:r>
                        <a:rPr lang="es-ES_tradnl" sz="2000" b="1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viajes de familiarización para que nos conozcan</a:t>
                      </a:r>
                      <a:endParaRPr lang="es-ES_tradnl" sz="2000" b="1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539552" y="4929091"/>
            <a:ext cx="7315200" cy="24603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rtl="0">
              <a:spcBef>
                <a:spcPct val="0"/>
              </a:spcBef>
            </a:pPr>
            <a:r>
              <a:rPr lang="es-ES_tradnl" sz="6000" b="1" dirty="0" err="1" smtClean="0"/>
              <a:t>Yucuaiquín</a:t>
            </a:r>
            <a:r>
              <a:rPr lang="es-ES_tradnl" sz="6000" b="1" dirty="0" smtClean="0"/>
              <a:t> de los Negritos </a:t>
            </a:r>
            <a:r>
              <a:rPr lang="es-SV" sz="6000" b="1" dirty="0" smtClean="0"/>
              <a:t/>
            </a:r>
            <a:br>
              <a:rPr lang="es-SV" sz="6000" b="1" dirty="0" smtClean="0"/>
            </a:br>
            <a:endParaRPr lang="es-SV" sz="6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5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Formación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4058115"/>
              </p:ext>
            </p:extLst>
          </p:nvPr>
        </p:nvGraphicFramePr>
        <p:xfrm>
          <a:off x="395536" y="1700808"/>
          <a:ext cx="820916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5904904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MS PGothic"/>
                          <a:cs typeface="MS PGothic"/>
                        </a:rPr>
                        <a:t>Lugar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b="1" kern="1200">
                          <a:solidFill>
                            <a:srgbClr val="FFFFFF"/>
                          </a:solidFill>
                          <a:effectLst/>
                          <a:latin typeface="+mj-lt"/>
                          <a:ea typeface="MS PGothic"/>
                          <a:cs typeface="MS PGothic"/>
                        </a:rPr>
                        <a:t>Proyectos</a:t>
                      </a:r>
                      <a:endParaRPr lang="es-ES_tradnl" sz="240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err="1">
                          <a:effectLst/>
                          <a:latin typeface="+mj-lt"/>
                          <a:ea typeface="MS Mincho"/>
                          <a:cs typeface="Cambria"/>
                        </a:rPr>
                        <a:t>Yucuaiquín</a:t>
                      </a:r>
                      <a:r>
                        <a:rPr lang="es-ES_tradnl" sz="2400" dirty="0">
                          <a:effectLst/>
                          <a:latin typeface="+mj-lt"/>
                          <a:ea typeface="MS Mincho"/>
                          <a:cs typeface="Cambria"/>
                        </a:rPr>
                        <a:t> </a:t>
                      </a:r>
                      <a:endParaRPr lang="es-ES_tradnl" sz="24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Talleres de máscaras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/>
                          <a:cs typeface="MS PGothic"/>
                        </a:rPr>
                        <a:t> </a:t>
                      </a:r>
                      <a:endParaRPr lang="es-ES_tradnl" sz="24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Talleres de baile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24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Talleres de administración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Talleres de mercadeo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539552" y="4497043"/>
            <a:ext cx="7315200" cy="24603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rtl="0">
              <a:spcBef>
                <a:spcPct val="0"/>
              </a:spcBef>
            </a:pPr>
            <a:r>
              <a:rPr lang="es-ES_tradnl" sz="6000" b="1" dirty="0" err="1" smtClean="0"/>
              <a:t>Yucuaiquín</a:t>
            </a:r>
            <a:r>
              <a:rPr lang="es-ES_tradnl" sz="6000" b="1" dirty="0" smtClean="0"/>
              <a:t> de los Negritos </a:t>
            </a:r>
            <a:r>
              <a:rPr lang="es-SV" sz="6000" b="1" dirty="0" smtClean="0"/>
              <a:t/>
            </a:r>
            <a:br>
              <a:rPr lang="es-SV" sz="6000" b="1" dirty="0" smtClean="0"/>
            </a:br>
            <a:endParaRPr lang="es-SV" sz="6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72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Desarrollo organizacional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6728018"/>
              </p:ext>
            </p:extLst>
          </p:nvPr>
        </p:nvGraphicFramePr>
        <p:xfrm>
          <a:off x="395536" y="1556792"/>
          <a:ext cx="820916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5904904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b="1" kern="1200" dirty="0">
                          <a:solidFill>
                            <a:srgbClr val="FFFFFF"/>
                          </a:solidFill>
                          <a:effectLst/>
                          <a:latin typeface="+mj-lt"/>
                          <a:ea typeface="MS PGothic"/>
                          <a:cs typeface="MS PGothic"/>
                        </a:rPr>
                        <a:t>Lugar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b="1" kern="1200">
                          <a:solidFill>
                            <a:srgbClr val="FFFFFF"/>
                          </a:solidFill>
                          <a:effectLst/>
                          <a:latin typeface="+mj-lt"/>
                          <a:ea typeface="MS PGothic"/>
                          <a:cs typeface="MS PGothic"/>
                        </a:rPr>
                        <a:t>Proyectos</a:t>
                      </a:r>
                      <a:endParaRPr lang="es-ES_tradnl" sz="240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400" dirty="0" err="1">
                          <a:effectLst/>
                          <a:latin typeface="+mj-lt"/>
                          <a:ea typeface="MS Mincho"/>
                          <a:cs typeface="Cambria"/>
                        </a:rPr>
                        <a:t>Yucuaiquín</a:t>
                      </a:r>
                      <a:r>
                        <a:rPr lang="es-ES_tradnl" sz="2400" dirty="0">
                          <a:effectLst/>
                          <a:latin typeface="+mj-lt"/>
                          <a:ea typeface="MS Mincho"/>
                          <a:cs typeface="Cambria"/>
                        </a:rPr>
                        <a:t> </a:t>
                      </a:r>
                      <a:endParaRPr lang="es-ES_tradnl" sz="24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Seguir</a:t>
                      </a:r>
                      <a:r>
                        <a:rPr lang="es-ES_tradnl" sz="240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nuestro concepto rector</a:t>
                      </a:r>
                      <a:r>
                        <a:rPr lang="es-ES_tradnl" sz="240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2400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MS PGothic"/>
                          <a:cs typeface="MS PGothic"/>
                        </a:rPr>
                        <a:t> </a:t>
                      </a:r>
                      <a:endParaRPr lang="es-ES_tradnl" sz="24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Participar en el CDT Regional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2400" dirty="0">
                        <a:effectLst/>
                        <a:latin typeface="+mj-lt"/>
                        <a:ea typeface="MS Mincho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Puntualizar nuestras reglas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es-ES_tradnl" sz="240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Lograr que todos</a:t>
                      </a:r>
                      <a:r>
                        <a:rPr lang="es-ES_tradnl" sz="2400" baseline="0" dirty="0" smtClean="0">
                          <a:effectLst/>
                          <a:latin typeface="+mj-lt"/>
                          <a:ea typeface="MS Mincho"/>
                          <a:cs typeface="Times New Roman"/>
                        </a:rPr>
                        <a:t> ustedes participen</a:t>
                      </a:r>
                      <a:endParaRPr lang="es-ES_tradnl" sz="2400" dirty="0">
                        <a:effectLst/>
                        <a:latin typeface="+mj-lt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>
          <a:xfrm>
            <a:off x="539552" y="4209011"/>
            <a:ext cx="7315200" cy="246034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rtl="0">
              <a:spcBef>
                <a:spcPct val="0"/>
              </a:spcBef>
            </a:pPr>
            <a:r>
              <a:rPr lang="es-ES_tradnl" sz="6000" b="1" dirty="0" err="1" smtClean="0"/>
              <a:t>Yucuaiquín</a:t>
            </a:r>
            <a:r>
              <a:rPr lang="es-ES_tradnl" sz="6000" b="1" dirty="0" smtClean="0"/>
              <a:t> de los Negritos </a:t>
            </a:r>
            <a:r>
              <a:rPr lang="es-SV" sz="6000" b="1" dirty="0" smtClean="0"/>
              <a:t/>
            </a:r>
            <a:br>
              <a:rPr lang="es-SV" sz="6000" b="1" dirty="0" smtClean="0"/>
            </a:br>
            <a:endParaRPr lang="es-SV" sz="6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155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Proyecto estrella</a:t>
            </a:r>
            <a:endParaRPr lang="es-ES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67544" y="5157192"/>
            <a:ext cx="7416824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 smtClean="0"/>
              <a:t>Balneario Salto Oscuro</a:t>
            </a:r>
            <a:endParaRPr lang="es-ES" dirty="0"/>
          </a:p>
        </p:txBody>
      </p:sp>
      <p:pic>
        <p:nvPicPr>
          <p:cNvPr id="10" name="Imagen 9" descr="imgr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959350" y="1833033"/>
            <a:ext cx="3289300" cy="2463800"/>
          </a:xfrm>
          <a:prstGeom prst="rect">
            <a:avLst/>
          </a:prstGeom>
        </p:spPr>
      </p:pic>
      <p:pic>
        <p:nvPicPr>
          <p:cNvPr id="13" name="Imagen 12" descr="imgr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5576" y="2996952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31928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5013176"/>
            <a:ext cx="7416824" cy="1154097"/>
          </a:xfrm>
        </p:spPr>
        <p:txBody>
          <a:bodyPr>
            <a:noAutofit/>
          </a:bodyPr>
          <a:lstStyle/>
          <a:p>
            <a:r>
              <a:rPr lang="es-ES" sz="4400" dirty="0" smtClean="0"/>
              <a:t>¡Muchas gracias!</a:t>
            </a:r>
            <a:br>
              <a:rPr lang="es-ES" sz="4400" dirty="0" smtClean="0"/>
            </a:br>
            <a:r>
              <a:rPr lang="es-ES" sz="4400" dirty="0"/>
              <a:t/>
            </a:r>
            <a:br>
              <a:rPr lang="es-ES" sz="4400" dirty="0"/>
            </a:br>
            <a:r>
              <a:rPr lang="es-ES" sz="4400" dirty="0" smtClean="0"/>
              <a:t/>
            </a:r>
            <a:br>
              <a:rPr lang="es-ES" sz="4400" dirty="0" smtClean="0"/>
            </a:br>
            <a:r>
              <a:rPr lang="es-ES" sz="4400" dirty="0" smtClean="0"/>
              <a:t>CDT de </a:t>
            </a:r>
            <a:r>
              <a:rPr lang="es-ES" sz="4400" dirty="0" err="1" smtClean="0"/>
              <a:t>Yucuaiquín</a:t>
            </a:r>
            <a:endParaRPr lang="es-ES" sz="4400" dirty="0"/>
          </a:p>
        </p:txBody>
      </p:sp>
      <p:pic>
        <p:nvPicPr>
          <p:cNvPr id="3" name="Imagen 2" descr="imgr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15616" y="188639"/>
            <a:ext cx="4392488" cy="292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737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 algn="l" rtl="0">
              <a:spcBef>
                <a:spcPct val="0"/>
              </a:spcBef>
            </a:pPr>
            <a:r>
              <a:rPr lang="es-ES_tradnl" sz="3600" b="1" dirty="0"/>
              <a:t>¿Para qué queremos al turismo en </a:t>
            </a:r>
            <a:r>
              <a:rPr lang="es-ES_tradnl" sz="3600" b="1" dirty="0" err="1"/>
              <a:t>Yucuaiquín</a:t>
            </a:r>
            <a:r>
              <a:rPr lang="es-ES_tradnl" sz="3600" b="1" dirty="0" smtClean="0"/>
              <a:t>?</a:t>
            </a:r>
            <a:endParaRPr lang="es-SV" sz="3600" dirty="0"/>
          </a:p>
        </p:txBody>
      </p:sp>
      <p:sp>
        <p:nvSpPr>
          <p:cNvPr id="8" name="7 Marcador de text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s-ES_tradnl" sz="2800" dirty="0" smtClean="0"/>
              <a:t>Que el mundo nos conozca</a:t>
            </a:r>
          </a:p>
          <a:p>
            <a:pPr marL="617220" lvl="1" indent="-342900">
              <a:buFont typeface="Arial"/>
              <a:buChar char="•"/>
            </a:pPr>
            <a:r>
              <a:rPr lang="es-ES_tradnl" sz="2800" dirty="0" smtClean="0"/>
              <a:t>La belleza de </a:t>
            </a:r>
            <a:r>
              <a:rPr lang="es-ES_tradnl" sz="2800" dirty="0"/>
              <a:t>nuestra gente, nuestras costumbres y tradiciones que son </a:t>
            </a:r>
            <a:r>
              <a:rPr lang="es-ES_tradnl" sz="2800" dirty="0" smtClean="0"/>
              <a:t>únicas</a:t>
            </a:r>
            <a:endParaRPr lang="es-SV" sz="2800" dirty="0"/>
          </a:p>
          <a:p>
            <a:pPr marL="342900" lvl="0" indent="-342900">
              <a:buFont typeface="Arial"/>
              <a:buChar char="•"/>
            </a:pPr>
            <a:r>
              <a:rPr lang="es-ES_tradnl" sz="2800" dirty="0"/>
              <a:t> </a:t>
            </a:r>
            <a:r>
              <a:rPr lang="es-ES_tradnl" sz="2800" dirty="0" smtClean="0"/>
              <a:t>Que los visitantes se lleven una </a:t>
            </a:r>
            <a:r>
              <a:rPr lang="es-ES_tradnl" sz="2800" dirty="0"/>
              <a:t>buena </a:t>
            </a:r>
            <a:r>
              <a:rPr lang="es-ES_tradnl" sz="2800" dirty="0" smtClean="0"/>
              <a:t>impresión</a:t>
            </a:r>
            <a:endParaRPr lang="es-ES_tradnl" sz="2800" dirty="0"/>
          </a:p>
          <a:p>
            <a:pPr marL="342900" indent="-342900">
              <a:buFont typeface="Arial"/>
              <a:buChar char="•"/>
            </a:pPr>
            <a:r>
              <a:rPr lang="es-ES_tradnl" sz="2800" dirty="0" smtClean="0"/>
              <a:t>Ingresos </a:t>
            </a:r>
            <a:r>
              <a:rPr lang="es-ES_tradnl" sz="2800" dirty="0"/>
              <a:t>y desarrollo del pueblo </a:t>
            </a:r>
            <a:endParaRPr lang="es-ES_tradnl" sz="2800" dirty="0" smtClean="0"/>
          </a:p>
          <a:p>
            <a:pPr marL="342900" indent="-342900">
              <a:buFont typeface="Arial"/>
              <a:buChar char="•"/>
            </a:pPr>
            <a:r>
              <a:rPr lang="es-ES_tradnl" sz="2800" dirty="0" smtClean="0"/>
              <a:t>Promoción del comercio, gastronomía y artesanías de </a:t>
            </a:r>
            <a:r>
              <a:rPr lang="es-ES_tradnl" sz="2800" dirty="0" err="1" smtClean="0"/>
              <a:t>Yucuaiquín</a:t>
            </a:r>
            <a:endParaRPr lang="es-SV" sz="2800" dirty="0"/>
          </a:p>
          <a:p>
            <a:pPr algn="ctr"/>
            <a:endParaRPr lang="es-SV" sz="2800" dirty="0"/>
          </a:p>
          <a:p>
            <a:pPr algn="ctr"/>
            <a:endParaRPr lang="es-SV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866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2" algn="l" rtl="0">
              <a:spcBef>
                <a:spcPct val="0"/>
              </a:spcBef>
            </a:pPr>
            <a:r>
              <a:rPr lang="es-ES_tradnl" sz="4000" b="1" dirty="0"/>
              <a:t>¿Para qué queremos un concepto rector</a:t>
            </a:r>
            <a:r>
              <a:rPr lang="es-ES_tradnl" sz="4000" b="1" dirty="0" smtClean="0"/>
              <a:t>?</a:t>
            </a:r>
            <a:endParaRPr lang="es-SV" sz="4000" dirty="0"/>
          </a:p>
        </p:txBody>
      </p:sp>
      <p:sp>
        <p:nvSpPr>
          <p:cNvPr id="5" name="4 Subtítulo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SV" sz="2800" b="1" dirty="0" smtClean="0"/>
              <a:t>Saber</a:t>
            </a:r>
            <a:r>
              <a:rPr lang="es-SV" sz="2800" dirty="0" smtClean="0"/>
              <a:t> </a:t>
            </a:r>
            <a:r>
              <a:rPr lang="es-SV" sz="2800" dirty="0"/>
              <a:t>en qué podemos potenciar nuestro </a:t>
            </a:r>
            <a:r>
              <a:rPr lang="es-SV" sz="2800" dirty="0" smtClean="0"/>
              <a:t>municipio</a:t>
            </a:r>
            <a:endParaRPr lang="es-SV" sz="2800" dirty="0"/>
          </a:p>
          <a:p>
            <a:r>
              <a:rPr lang="es-SV" sz="2800" b="1" dirty="0" smtClean="0"/>
              <a:t>Tener </a:t>
            </a:r>
            <a:r>
              <a:rPr lang="es-SV" sz="2800" b="1" dirty="0"/>
              <a:t>una </a:t>
            </a:r>
            <a:r>
              <a:rPr lang="es-SV" sz="2800" b="1" dirty="0" smtClean="0"/>
              <a:t>guía</a:t>
            </a:r>
            <a:r>
              <a:rPr lang="es-SV" sz="2800" dirty="0" smtClean="0"/>
              <a:t>. </a:t>
            </a:r>
            <a:r>
              <a:rPr lang="es-SV" sz="2800" b="1" dirty="0" smtClean="0"/>
              <a:t>Para que todos </a:t>
            </a:r>
            <a:r>
              <a:rPr lang="es-SV" sz="2800" dirty="0" smtClean="0"/>
              <a:t>los yucuaiquinenses y quienes nos apoyan </a:t>
            </a:r>
            <a:r>
              <a:rPr lang="es-SV" sz="2800" dirty="0"/>
              <a:t>por la misma </a:t>
            </a:r>
            <a:r>
              <a:rPr lang="es-SV" sz="2800" dirty="0" smtClean="0"/>
              <a:t>línea y cumplir nuestros objetivos comunes </a:t>
            </a:r>
            <a:endParaRPr lang="es-SV" sz="2800" dirty="0"/>
          </a:p>
          <a:p>
            <a:r>
              <a:rPr lang="es-SV" sz="2800" b="1" dirty="0"/>
              <a:t>Para llevarlo </a:t>
            </a:r>
            <a:r>
              <a:rPr lang="es-SV" sz="2800" dirty="0"/>
              <a:t>con instituciones  que nos apoyen a desarrollar nuestros proyectos. </a:t>
            </a:r>
          </a:p>
          <a:p>
            <a:endParaRPr lang="es-SV" sz="2800" dirty="0"/>
          </a:p>
          <a:p>
            <a:endParaRPr lang="es-SV" sz="2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900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3612477"/>
          </a:xfrm>
        </p:spPr>
        <p:txBody>
          <a:bodyPr>
            <a:normAutofit/>
          </a:bodyPr>
          <a:lstStyle/>
          <a:p>
            <a:pPr lvl="0"/>
            <a:r>
              <a:rPr lang="es-ES_tradnl" sz="6000" b="1" dirty="0"/>
              <a:t>¿Quienes somos? </a:t>
            </a:r>
            <a:r>
              <a:rPr lang="es-SV" sz="6000" b="1" dirty="0"/>
              <a:t/>
            </a:r>
            <a:br>
              <a:rPr lang="es-SV" sz="6000" b="1" dirty="0"/>
            </a:br>
            <a:endParaRPr lang="es-SV" sz="6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flipH="1">
            <a:off x="9998888" y="6381328"/>
            <a:ext cx="45719" cy="144016"/>
          </a:xfrm>
        </p:spPr>
        <p:txBody>
          <a:bodyPr>
            <a:normAutofit fontScale="25000" lnSpcReduction="20000"/>
          </a:bodyPr>
          <a:lstStyle/>
          <a:p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084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b="1" dirty="0">
                <a:latin typeface="Candara"/>
                <a:ea typeface="MS Mincho"/>
                <a:cs typeface="Times New Roman"/>
              </a:rPr>
              <a:t>U</a:t>
            </a:r>
            <a:r>
              <a:rPr lang="es-ES_tradnl" b="1" dirty="0" smtClean="0">
                <a:latin typeface="Candara"/>
                <a:ea typeface="MS Mincho"/>
                <a:cs typeface="Times New Roman"/>
              </a:rPr>
              <a:t>n </a:t>
            </a:r>
            <a:r>
              <a:rPr lang="es-ES_tradnl" b="1" dirty="0">
                <a:latin typeface="Candara"/>
                <a:ea typeface="MS Mincho"/>
                <a:cs typeface="Times New Roman"/>
              </a:rPr>
              <a:t>municipio poco </a:t>
            </a:r>
            <a:r>
              <a:rPr lang="es-ES_tradnl" b="1" dirty="0" smtClean="0">
                <a:latin typeface="Candara"/>
                <a:ea typeface="MS Mincho"/>
                <a:cs typeface="Times New Roman"/>
              </a:rPr>
              <a:t>conocido </a:t>
            </a:r>
            <a:r>
              <a:rPr lang="es-ES_tradnl" b="1" dirty="0">
                <a:latin typeface="Candara"/>
                <a:ea typeface="MS Mincho"/>
                <a:cs typeface="Times New Roman"/>
              </a:rPr>
              <a:t>con mucho que </a:t>
            </a:r>
            <a:r>
              <a:rPr lang="es-ES_tradnl" b="1" dirty="0" smtClean="0">
                <a:latin typeface="Candara"/>
                <a:ea typeface="MS Mincho"/>
                <a:cs typeface="Times New Roman"/>
              </a:rPr>
              <a:t>dar</a:t>
            </a:r>
            <a:endParaRPr lang="es-E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848" y="1988840"/>
            <a:ext cx="5009819" cy="458834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412776"/>
            <a:ext cx="2088232" cy="2249658"/>
          </a:xfrm>
          <a:prstGeom prst="rect">
            <a:avLst/>
          </a:prstGeom>
        </p:spPr>
      </p:pic>
      <p:pic>
        <p:nvPicPr>
          <p:cNvPr id="10" name="Picture 3" descr="C:\Users\Windows\Downloads\mascar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0192" y="5157192"/>
            <a:ext cx="259228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4499992" y="2276872"/>
            <a:ext cx="527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 smtClean="0"/>
              <a:t>?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99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116633"/>
            <a:ext cx="6609928" cy="1512167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s-ES_tradnl" sz="6600" b="1" dirty="0" smtClean="0"/>
              <a:t>Valores</a:t>
            </a:r>
            <a:endParaRPr lang="es-SV" sz="4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4400" y="1700809"/>
            <a:ext cx="7315200" cy="460855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es-SV" sz="3600" dirty="0"/>
          </a:p>
          <a:p>
            <a:pPr algn="ctr"/>
            <a:r>
              <a:rPr lang="es-ES_tradnl" sz="3600" dirty="0"/>
              <a:t> “La gente de yucuaiquin es sonriente</a:t>
            </a:r>
            <a:r>
              <a:rPr lang="es-ES_tradnl" sz="3600" smtClean="0"/>
              <a:t>, trabajadora </a:t>
            </a:r>
            <a:r>
              <a:rPr lang="es-ES_tradnl" sz="3600" dirty="0"/>
              <a:t>amable, servicial, alegre, tranquila y sencilla”.</a:t>
            </a:r>
            <a:endParaRPr lang="es-SV" sz="36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6483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188641"/>
            <a:ext cx="7315200" cy="1728192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s-ES_tradnl" sz="4400" b="1" dirty="0"/>
              <a:t>Palabras clave que  nos  definen</a:t>
            </a:r>
            <a:r>
              <a:rPr lang="es-SV" sz="3200" b="1" dirty="0"/>
              <a:t/>
            </a:r>
            <a:br>
              <a:rPr lang="es-SV" sz="3200" b="1" dirty="0"/>
            </a:br>
            <a:endParaRPr lang="es-SV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5152" y="1772816"/>
            <a:ext cx="8323312" cy="3539527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s-ES_tradnl" sz="4400" dirty="0"/>
              <a:t>Negritos, Partesana, tranquilidad,  cultura, comida, paisaje, familiar, seguridad</a:t>
            </a:r>
            <a:endParaRPr lang="es-SV" sz="4400" dirty="0"/>
          </a:p>
        </p:txBody>
      </p:sp>
      <p:sp>
        <p:nvSpPr>
          <p:cNvPr id="4" name="Rectángulo 3"/>
          <p:cNvSpPr/>
          <p:nvPr/>
        </p:nvSpPr>
        <p:spPr>
          <a:xfrm>
            <a:off x="251520" y="4725144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None/>
            </a:pPr>
            <a:r>
              <a:rPr lang="es-ES_tradnl" sz="3600" dirty="0"/>
              <a:t>En  idioma </a:t>
            </a:r>
            <a:r>
              <a:rPr lang="es-ES_tradnl" sz="3600" dirty="0" err="1" smtClean="0"/>
              <a:t>Potón</a:t>
            </a:r>
            <a:r>
              <a:rPr lang="es-ES_tradnl" sz="3600" dirty="0" smtClean="0"/>
              <a:t>: </a:t>
            </a:r>
            <a:r>
              <a:rPr lang="es-ES_tradnl" sz="3600" b="1" dirty="0" smtClean="0">
                <a:solidFill>
                  <a:schemeClr val="tx2"/>
                </a:solidFill>
              </a:rPr>
              <a:t>“</a:t>
            </a:r>
            <a:r>
              <a:rPr lang="es-ES_tradnl" sz="3600" b="1" dirty="0">
                <a:solidFill>
                  <a:schemeClr val="tx2"/>
                </a:solidFill>
              </a:rPr>
              <a:t>Tierra de Fuego</a:t>
            </a:r>
            <a:r>
              <a:rPr lang="es-ES_tradnl" sz="3600" b="1" dirty="0" smtClean="0">
                <a:solidFill>
                  <a:schemeClr val="tx2"/>
                </a:solidFill>
              </a:rPr>
              <a:t>”</a:t>
            </a:r>
            <a:r>
              <a:rPr lang="es-ES_tradnl" sz="3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89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a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</TotalTime>
  <Words>1845</Words>
  <Application>Microsoft Macintosh PowerPoint</Application>
  <PresentationFormat>画面に合わせる (4:3)</PresentationFormat>
  <Paragraphs>297</Paragraphs>
  <Slides>34</Slides>
  <Notes>9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34</vt:i4>
      </vt:variant>
    </vt:vector>
  </HeadingPairs>
  <TitlesOfParts>
    <vt:vector size="35" baseType="lpstr">
      <vt:lpstr>Perspectiva</vt:lpstr>
      <vt:lpstr>Concepto rector para el Desarrollo Turístico de  Yucuaiquín</vt:lpstr>
      <vt:lpstr>¿Cómo creamos el concepto Rector para Yucuaiquín?</vt:lpstr>
      <vt:lpstr>Hicimos un plan para hacer el concepto rector</vt:lpstr>
      <vt:lpstr>¿Para qué queremos al turismo en Yucuaiquín?</vt:lpstr>
      <vt:lpstr>¿Para qué queremos un concepto rector?</vt:lpstr>
      <vt:lpstr>¿Quienes somos?  </vt:lpstr>
      <vt:lpstr>Un municipio poco conocido con mucho que dar</vt:lpstr>
      <vt:lpstr>Valores</vt:lpstr>
      <vt:lpstr>Palabras clave que  nos  definen </vt:lpstr>
      <vt:lpstr>スライド 10</vt:lpstr>
      <vt:lpstr>Lo que nos hace diferentes</vt:lpstr>
      <vt:lpstr>Yucuaiquín de los Negritos  </vt:lpstr>
      <vt:lpstr>スライド 13</vt:lpstr>
      <vt:lpstr>Somos lo que comemos</vt:lpstr>
      <vt:lpstr>Somos lo que bailamos</vt:lpstr>
      <vt:lpstr>Recursos para desarrollar</vt:lpstr>
      <vt:lpstr>Acceso: como llegar </vt:lpstr>
      <vt:lpstr>Alojamiento </vt:lpstr>
      <vt:lpstr>Comedores</vt:lpstr>
      <vt:lpstr>Artesanías </vt:lpstr>
      <vt:lpstr>Ferias y fiestas </vt:lpstr>
      <vt:lpstr>Naturaleza</vt:lpstr>
      <vt:lpstr>Hechos por el hombre</vt:lpstr>
      <vt:lpstr>Visión de desarrollo turístico oferta</vt:lpstr>
      <vt:lpstr>Visión de desarrollo turístico Duración del viaje-estadía</vt:lpstr>
      <vt:lpstr>Visión de desarrollo turístico Demanda</vt:lpstr>
      <vt:lpstr>スライド 27</vt:lpstr>
      <vt:lpstr>Infraestructura y equipamiento</vt:lpstr>
      <vt:lpstr>Animación cultural</vt:lpstr>
      <vt:lpstr>Promoción</vt:lpstr>
      <vt:lpstr>Formación</vt:lpstr>
      <vt:lpstr>Desarrollo organizacional</vt:lpstr>
      <vt:lpstr>Proyecto estrella</vt:lpstr>
      <vt:lpstr>¡Muchas gracias!   CDT de Yucuaiquín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Concepto rector para el Desarrollo Turístico de  Yucuaiquín</dc:title>
  <dc:creator>Windows</dc:creator>
  <cp:lastModifiedBy>akiyama aya</cp:lastModifiedBy>
  <cp:revision>61</cp:revision>
  <dcterms:created xsi:type="dcterms:W3CDTF">2013-02-19T00:40:36Z</dcterms:created>
  <dcterms:modified xsi:type="dcterms:W3CDTF">2013-02-19T00:41:45Z</dcterms:modified>
</cp:coreProperties>
</file>